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5"/>
  </p:notesMasterIdLst>
  <p:sldIdLst>
    <p:sldId id="256" r:id="rId2"/>
    <p:sldId id="257" r:id="rId3"/>
    <p:sldId id="258" r:id="rId4"/>
    <p:sldId id="259" r:id="rId5"/>
    <p:sldId id="260" r:id="rId6"/>
    <p:sldId id="262" r:id="rId7"/>
    <p:sldId id="263" r:id="rId8"/>
    <p:sldId id="264" r:id="rId9"/>
    <p:sldId id="265" r:id="rId10"/>
    <p:sldId id="266" r:id="rId11"/>
    <p:sldId id="267" r:id="rId12"/>
    <p:sldId id="368" r:id="rId13"/>
    <p:sldId id="3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7" r:id="rId28"/>
    <p:sldId id="284" r:id="rId29"/>
    <p:sldId id="289" r:id="rId30"/>
    <p:sldId id="291" r:id="rId31"/>
    <p:sldId id="292" r:id="rId32"/>
    <p:sldId id="293" r:id="rId33"/>
    <p:sldId id="294" r:id="rId34"/>
    <p:sldId id="295" r:id="rId35"/>
    <p:sldId id="296" r:id="rId36"/>
    <p:sldId id="297" r:id="rId37"/>
    <p:sldId id="298" r:id="rId38"/>
    <p:sldId id="299" r:id="rId39"/>
    <p:sldId id="300" r:id="rId40"/>
    <p:sldId id="301" r:id="rId41"/>
    <p:sldId id="303" r:id="rId42"/>
    <p:sldId id="304" r:id="rId43"/>
    <p:sldId id="305" r:id="rId44"/>
    <p:sldId id="306" r:id="rId45"/>
    <p:sldId id="307" r:id="rId46"/>
    <p:sldId id="308" r:id="rId47"/>
    <p:sldId id="309" r:id="rId48"/>
    <p:sldId id="310" r:id="rId49"/>
    <p:sldId id="311" r:id="rId50"/>
    <p:sldId id="312" r:id="rId51"/>
    <p:sldId id="313" r:id="rId52"/>
    <p:sldId id="373" r:id="rId53"/>
    <p:sldId id="375" r:id="rId54"/>
    <p:sldId id="376" r:id="rId55"/>
    <p:sldId id="381" r:id="rId56"/>
    <p:sldId id="314" r:id="rId57"/>
    <p:sldId id="315" r:id="rId58"/>
    <p:sldId id="379" r:id="rId59"/>
    <p:sldId id="374" r:id="rId60"/>
    <p:sldId id="380" r:id="rId61"/>
    <p:sldId id="316" r:id="rId62"/>
    <p:sldId id="372" r:id="rId63"/>
    <p:sldId id="319" r:id="rId64"/>
    <p:sldId id="320" r:id="rId65"/>
    <p:sldId id="321" r:id="rId66"/>
    <p:sldId id="322" r:id="rId67"/>
    <p:sldId id="323" r:id="rId68"/>
    <p:sldId id="324" r:id="rId69"/>
    <p:sldId id="377" r:id="rId70"/>
    <p:sldId id="378"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Lst>
  <p:sldSz cx="12192000" cy="6858000"/>
  <p:notesSz cx="7315200" cy="9601200"/>
  <p:embeddedFontLst>
    <p:embeddedFont>
      <p:font typeface="Arimo" panose="020B0604020202020204" charset="0"/>
      <p:regular r:id="rId116"/>
      <p:bold r:id="rId117"/>
      <p:italic r:id="rId118"/>
      <p:boldItalic r:id="rId119"/>
    </p:embeddedFont>
    <p:embeddedFont>
      <p:font typeface="Cambria Math" panose="02040503050406030204" pitchFamily="18" charset="0"/>
      <p:regular r:id="rId120"/>
    </p:embeddedFont>
    <p:embeddedFont>
      <p:font typeface="Quattrocento Sans" panose="020B0502050000020003" pitchFamily="3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D8365-2E81-4DFB-ACDB-FF46E67F0C56}">
  <a:tblStyle styleId="{7B4D8365-2E81-4DFB-ACDB-FF46E67F0C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cc3137979_0_339: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1" name="Google Shape;291;g26cc3137979_0_3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7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45" name="Google Shape;1045;p7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7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7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54" name="Google Shape;1054;p7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7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7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63" name="Google Shape;1063;p7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7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72" name="Google Shape;1072;p7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7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81" name="Google Shape;1081;p7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7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p7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0" name="Google Shape;1090;p7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7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p7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9" name="Google Shape;1099;p7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8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9" name="Google Shape;1109;p8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17" name="Google Shape;1117;p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2" name="Google Shape;1122;p8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8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8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9" name="Google Shape;1129;p8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8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5" name="Google Shape;1135;p8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36" name="Google Shape;1136;p8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8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8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43" name="Google Shape;1143;p8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8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8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0" name="Google Shape;1150;p8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95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23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4" name="Google Shape;314;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6" name="Google Shape;326;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2" name="Google Shape;332;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8" name="Google Shape;338;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cc3137979_0_42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46" name="Google Shape;346;g26cc3137979_0_428: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6" name="Google Shape;356;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4" name="Google Shape;364;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0" name="Google Shape;370;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6" name="Google Shape;376;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6cc3137979_0_455: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2" name="Google Shape;382;g26cc3137979_0_455: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cc3137979_0_46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9" name="Google Shape;389;g26cc3137979_0_46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1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0" name="Google Shape;410;p1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4fd317710_0_0: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3" name="Google Shape;423;g1f4fd317710_0_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0" name="Google Shape;460;p2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cc3137979_0_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 name="Google Shape;101;g26cc3137979_0_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4fd317710_0_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1f4fd317710_0_2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86" name="Google Shape;486;g1f4fd317710_0_2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4fd317710_0_47: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1f4fd317710_0_4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97" name="Google Shape;497;g1f4fd317710_0_4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4fd317710_0_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1f4fd317710_0_6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04" name="Google Shape;504;g1f4fd317710_0_6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f4fd317710_0_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f4fd317710_0_70: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1" name="Google Shape;511;g1f4fd317710_0_70: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f4fd317710_0_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1f4fd317710_0_7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8" name="Google Shape;518;g1f4fd317710_0_7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4fd317710_0_1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1f4fd317710_0_124: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57" name="Google Shape;557;g1f4fd317710_0_124: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f4fd317710_0_16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1f4fd317710_0_16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64" name="Google Shape;564;g1f4fd317710_0_16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4fd317710_0_1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1f4fd317710_0_17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2" name="Google Shape;572;g1f4fd317710_0_17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f4fd317710_0_1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f4fd317710_0_181: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9" name="Google Shape;579;g1f4fd317710_0_181: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cc3137979_0_2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 name="Google Shape;115;g26cc3137979_0_2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87" name="Google Shape;587;p2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0" name="Google Shape;600;p2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7" name="Google Shape;607;p2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14" name="Google Shape;614;p2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1" name="Google Shape;621;p2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2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9" name="Google Shape;629;p2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2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37" name="Google Shape;637;p2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49" name="Google Shape;649;p3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3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57" name="Google Shape;657;p3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3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65" name="Google Shape;665;p3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cc3137979_0_4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5" name="Google Shape;125;g26cc3137979_0_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3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73" name="Google Shape;673;p3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52</a:t>
            </a:fld>
            <a:endParaRPr/>
          </a:p>
        </p:txBody>
      </p:sp>
    </p:spTree>
    <p:extLst>
      <p:ext uri="{BB962C8B-B14F-4D97-AF65-F5344CB8AC3E}">
        <p14:creationId xmlns:p14="http://schemas.microsoft.com/office/powerpoint/2010/main" val="4269383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53</a:t>
            </a:fld>
            <a:endParaRPr/>
          </a:p>
        </p:txBody>
      </p:sp>
    </p:spTree>
    <p:extLst>
      <p:ext uri="{BB962C8B-B14F-4D97-AF65-F5344CB8AC3E}">
        <p14:creationId xmlns:p14="http://schemas.microsoft.com/office/powerpoint/2010/main" val="347802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54</a:t>
            </a:fld>
            <a:endParaRPr/>
          </a:p>
        </p:txBody>
      </p:sp>
    </p:spTree>
    <p:extLst>
      <p:ext uri="{BB962C8B-B14F-4D97-AF65-F5344CB8AC3E}">
        <p14:creationId xmlns:p14="http://schemas.microsoft.com/office/powerpoint/2010/main" val="1584559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55</a:t>
            </a:fld>
            <a:endParaRPr/>
          </a:p>
        </p:txBody>
      </p:sp>
    </p:spTree>
    <p:extLst>
      <p:ext uri="{BB962C8B-B14F-4D97-AF65-F5344CB8AC3E}">
        <p14:creationId xmlns:p14="http://schemas.microsoft.com/office/powerpoint/2010/main" val="12912305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90" name="Google Shape;690;p3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58</a:t>
            </a:fld>
            <a:endParaRPr/>
          </a:p>
        </p:txBody>
      </p:sp>
    </p:spTree>
    <p:extLst>
      <p:ext uri="{BB962C8B-B14F-4D97-AF65-F5344CB8AC3E}">
        <p14:creationId xmlns:p14="http://schemas.microsoft.com/office/powerpoint/2010/main" val="2951949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59</a:t>
            </a:fld>
            <a:endParaRPr/>
          </a:p>
        </p:txBody>
      </p:sp>
    </p:spTree>
    <p:extLst>
      <p:ext uri="{BB962C8B-B14F-4D97-AF65-F5344CB8AC3E}">
        <p14:creationId xmlns:p14="http://schemas.microsoft.com/office/powerpoint/2010/main" val="264679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cc3137979_0_116: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83" name="Google Shape;183;g26cc3137979_0_11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60</a:t>
            </a:fld>
            <a:endParaRPr/>
          </a:p>
        </p:txBody>
      </p:sp>
    </p:spTree>
    <p:extLst>
      <p:ext uri="{BB962C8B-B14F-4D97-AF65-F5344CB8AC3E}">
        <p14:creationId xmlns:p14="http://schemas.microsoft.com/office/powerpoint/2010/main" val="1582014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3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12" name="Google Shape;712;p3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62</a:t>
            </a:fld>
            <a:endParaRPr/>
          </a:p>
        </p:txBody>
      </p:sp>
    </p:spTree>
    <p:extLst>
      <p:ext uri="{BB962C8B-B14F-4D97-AF65-F5344CB8AC3E}">
        <p14:creationId xmlns:p14="http://schemas.microsoft.com/office/powerpoint/2010/main" val="7227691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4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44" name="Google Shape;744;p4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4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54" name="Google Shape;754;p4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4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64" name="Google Shape;764;p4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4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74" name="Google Shape;774;p4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4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85" name="Google Shape;785;p4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69</a:t>
            </a:fld>
            <a:endParaRPr/>
          </a:p>
        </p:txBody>
      </p:sp>
    </p:spTree>
    <p:extLst>
      <p:ext uri="{BB962C8B-B14F-4D97-AF65-F5344CB8AC3E}">
        <p14:creationId xmlns:p14="http://schemas.microsoft.com/office/powerpoint/2010/main" val="391356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cc3137979_0_18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0" name="Google Shape;220;g26cc3137979_0_18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70</a:t>
            </a:fld>
            <a:endParaRPr/>
          </a:p>
        </p:txBody>
      </p:sp>
    </p:spTree>
    <p:extLst>
      <p:ext uri="{BB962C8B-B14F-4D97-AF65-F5344CB8AC3E}">
        <p14:creationId xmlns:p14="http://schemas.microsoft.com/office/powerpoint/2010/main" val="41830868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4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06" name="Google Shape;806;p4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4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15" name="Google Shape;815;p4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4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24" name="Google Shape;824;p4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5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5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33" name="Google Shape;833;p5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43" name="Google Shape;843;p5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53" name="Google Shape;853;p5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63" name="Google Shape;863;p5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5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4" name="Google Shape;874;p5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5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5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85" name="Google Shape;885;p5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cc3137979_0_224: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9" name="Google Shape;229;g26cc3137979_0_224: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5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96" name="Google Shape;896;p5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5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03" name="Google Shape;903;p5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f4fd317710_0_19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f4fd317710_0_19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0" name="Google Shape;910;g1f4fd317710_0_19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6" name="Google Shape;916;p5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cc3137979_0_48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22" name="Google Shape;922;g26cc3137979_0_48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5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35" name="Google Shape;935;p5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6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6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42" name="Google Shape;942;p6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f4fd317710_0_21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g1f4fd317710_0_2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0" name="Google Shape;950;g1f4fd317710_0_2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6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8" name="Google Shape;958;p6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65" name="Google Shape;965;p6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cc3137979_0_29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8" name="Google Shape;258;g26cc3137979_0_29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6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1" name="Google Shape;971;p6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7" name="Google Shape;977;p6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6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2" name="Google Shape;982;p6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8" name="Google Shape;988;p6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6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94" name="Google Shape;994;p6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6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02" name="Google Shape;1002;p6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6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1" name="Google Shape;1011;p6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7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8" name="Google Shape;1018;p7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7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7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27" name="Google Shape;1027;p7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7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7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6" name="Google Shape;1036;p7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hyperlink" Target="https://universe.roboflow.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geimpulse.com/blog/announcing-fomo-faster-objects-more-objec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etron.ap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dgeimpulse.co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hyperlink" Target="https://colab.research.google.com/drive/1v9PbN5J7_S2LWvOxW3JrZlKlF5GQDbYV?usp=shari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s://studio.edgeimpulse.com/public/365785/live" TargetMode="External"/><Relationship Id="rId3" Type="http://schemas.openxmlformats.org/officeDocument/2006/relationships/hyperlink" Target="https://studio.edgeimpulse.com/public/366784/live" TargetMode="External"/><Relationship Id="rId7"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5455/live"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studio.edgeimpulse.com/public/365781/live" TargetMode="External"/><Relationship Id="rId11" Type="http://schemas.openxmlformats.org/officeDocument/2006/relationships/hyperlink" Target="https://www.kaggle.com/datasets/akhatova/pcb-defects" TargetMode="External"/><Relationship Id="rId5" Type="http://schemas.openxmlformats.org/officeDocument/2006/relationships/hyperlink" Target="https://universe.roboflow.com/blanks-dimensions/whitebloodcell-2" TargetMode="External"/><Relationship Id="rId10" Type="http://schemas.openxmlformats.org/officeDocument/2006/relationships/hyperlink" Target="https://studio.edgeimpulse.com/public/365782/live" TargetMode="External"/><Relationship Id="rId4" Type="http://schemas.openxmlformats.org/officeDocument/2006/relationships/hyperlink" Target="https://studio.edgeimpulse.com/public/365391/live" TargetMode="External"/><Relationship Id="rId9" Type="http://schemas.openxmlformats.org/officeDocument/2006/relationships/hyperlink" Target="https://universe.roboflow.com/visocomputacional/datasetships/dataset/1"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studio.edgeimpulse.com/public/366784/live"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hyperlink" Target="https://studio.edgeimpulse.com/public/366459/live"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hyperlink" Target="https://studio.edgeimpulse.com/public/365781/live"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hyperlink" Target="https://studio.edgeimpulse.com/public/365785/live"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hyperlink" Target="https://studio.edgeimpulse.com/public/365782/live"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hyperlink" Target="https://studio.edgeimpulse.com/public/365455/live"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studio.edgeimpulse.com/public/366538/live" TargetMode="External"/><Relationship Id="rId13" Type="http://schemas.openxmlformats.org/officeDocument/2006/relationships/hyperlink" Target="https://universe.roboflow.com/nicomedia/cow-count/dataset/2" TargetMode="External"/><Relationship Id="rId18" Type="http://schemas.openxmlformats.org/officeDocument/2006/relationships/hyperlink" Target="https://studio.edgeimpulse.com/public/365782/live" TargetMode="External"/><Relationship Id="rId3" Type="http://schemas.openxmlformats.org/officeDocument/2006/relationships/hyperlink" Target="https://studio.edgeimpulse.com/public/366784/live" TargetMode="External"/><Relationship Id="rId21" Type="http://schemas.openxmlformats.org/officeDocument/2006/relationships/hyperlink" Target="https://studio.edgeimpulse.com/public/366546/live" TargetMode="External"/><Relationship Id="rId7" Type="http://schemas.openxmlformats.org/officeDocument/2006/relationships/hyperlink" Target="https://studio.edgeimpulse.com/public/366541/live" TargetMode="External"/><Relationship Id="rId12" Type="http://schemas.openxmlformats.org/officeDocument/2006/relationships/hyperlink" Target="https://studio.edgeimpulse.com/public/366542/live" TargetMode="External"/><Relationship Id="rId17" Type="http://schemas.openxmlformats.org/officeDocument/2006/relationships/hyperlink" Target="https://universe.roboflow.com/visocomputacional/datasetships/dataset/1" TargetMode="External"/><Relationship Id="rId25" Type="http://schemas.openxmlformats.org/officeDocument/2006/relationships/hyperlink" Target="https://studio.edgeimpulse.com/public/366549/live" TargetMode="External"/><Relationship Id="rId2" Type="http://schemas.openxmlformats.org/officeDocument/2006/relationships/notesSlide" Target="../notesSlides/notesSlide86.xml"/><Relationship Id="rId16" Type="http://schemas.openxmlformats.org/officeDocument/2006/relationships/hyperlink" Target="https://studio.edgeimpulse.com/public/366544/live" TargetMode="External"/><Relationship Id="rId20" Type="http://schemas.openxmlformats.org/officeDocument/2006/relationships/hyperlink" Target="https://colab.research.google.com/drive/1XQyzP6u659umOv1854oin7l8AuSjwoVM?usp=sharing" TargetMode="External"/><Relationship Id="rId1" Type="http://schemas.openxmlformats.org/officeDocument/2006/relationships/slideLayout" Target="../slideLayouts/slideLayout2.xml"/><Relationship Id="rId6" Type="http://schemas.openxmlformats.org/officeDocument/2006/relationships/hyperlink" Target="https://studio.edgeimpulse.com/public/366459/live" TargetMode="External"/><Relationship Id="rId11" Type="http://schemas.openxmlformats.org/officeDocument/2006/relationships/hyperlink" Target="https://studio.edgeimpulse.com/public/366543/live" TargetMode="External"/><Relationship Id="rId24" Type="http://schemas.openxmlformats.org/officeDocument/2006/relationships/hyperlink" Target="https://studio.edgeimpulse.com/public/366548/live" TargetMode="External"/><Relationship Id="rId5" Type="http://schemas.openxmlformats.org/officeDocument/2006/relationships/hyperlink" Target="https://studio.edgeimpulse.com/public/366536/live" TargetMode="External"/><Relationship Id="rId15" Type="http://schemas.openxmlformats.org/officeDocument/2006/relationships/hyperlink" Target="https://studio.edgeimpulse.com/public/366545/live" TargetMode="External"/><Relationship Id="rId23" Type="http://schemas.openxmlformats.org/officeDocument/2006/relationships/hyperlink" Target="https://studio.edgeimpulse.com/public/365455/live" TargetMode="External"/><Relationship Id="rId10" Type="http://schemas.openxmlformats.org/officeDocument/2006/relationships/hyperlink" Target="https://studio.edgeimpulse.com/public/365781/live" TargetMode="External"/><Relationship Id="rId19" Type="http://schemas.openxmlformats.org/officeDocument/2006/relationships/hyperlink" Target="https://colab.research.google.com/drive/1qOVa1FPsbolQKbdun2ChcXywgVG4Wwqp?usp=sharing"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14" Type="http://schemas.openxmlformats.org/officeDocument/2006/relationships/hyperlink" Target="https://studio.edgeimpulse.com/public/365785/live" TargetMode="External"/><Relationship Id="rId22" Type="http://schemas.openxmlformats.org/officeDocument/2006/relationships/hyperlink" Target="https://www.kaggle.com/datasets/akhatova/pcb-defect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pdf/2311.07163.pdf"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ideo" Target="https://www.youtube.com/embed/G5KI8j-wC4A?feature=oembed" TargetMode="External"/><Relationship Id="rId4" Type="http://schemas.openxmlformats.org/officeDocument/2006/relationships/image" Target="../media/image82.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8" Type="http://schemas.openxmlformats.org/officeDocument/2006/relationships/hyperlink" Target="https://docs.edgeimpulse.com/docs/tutorials/end-to-end-tutorials/object-detection/detect-objects-using-fomo" TargetMode="External"/><Relationship Id="rId3" Type="http://schemas.openxmlformats.org/officeDocument/2006/relationships/hyperlink" Target="https://edgeimpulse.com/" TargetMode="External"/><Relationship Id="rId7" Type="http://schemas.openxmlformats.org/officeDocument/2006/relationships/hyperlink" Target="https://docs.edgeimpulse.com/docs/edge-impulse-studio/learning-blocks/object-detection/fomo-object-detection-for-constrained-devices"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hyperlink" Target="https://docs.edgeimpulse.com/experts/image-projects/pcb-defect-detection-with-computer-vision-raspberry-pi#training-with-yolov5" TargetMode="External"/><Relationship Id="rId11" Type="http://schemas.openxmlformats.org/officeDocument/2006/relationships/hyperlink" Target="https://www.edgeimpulse.com/blog/announcing-fomo-faster-objects-more-objects/" TargetMode="External"/><Relationship Id="rId5" Type="http://schemas.openxmlformats.org/officeDocument/2006/relationships/hyperlink" Target="https://kaggle.com/" TargetMode="External"/><Relationship Id="rId10" Type="http://schemas.openxmlformats.org/officeDocument/2006/relationships/hyperlink" Target="https://arxiv.org/pdf/1801.04381.pdf"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forms.gle/GcUzx93wjeiM5rLR9"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091608" y="749730"/>
            <a:ext cx="10290266"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838188" y="48941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94" name="Google Shape;294;p23"/>
          <p:cNvPicPr preferRelativeResize="0"/>
          <p:nvPr/>
        </p:nvPicPr>
        <p:blipFill>
          <a:blip r:embed="rId3">
            <a:alphaModFix/>
          </a:blip>
          <a:stretch>
            <a:fillRect/>
          </a:stretch>
        </p:blipFill>
        <p:spPr>
          <a:xfrm>
            <a:off x="525911" y="1397063"/>
            <a:ext cx="4057885" cy="4969999"/>
          </a:xfrm>
          <a:prstGeom prst="rect">
            <a:avLst/>
          </a:prstGeom>
          <a:noFill/>
          <a:ln>
            <a:noFill/>
          </a:ln>
        </p:spPr>
      </p:pic>
      <p:sp>
        <p:nvSpPr>
          <p:cNvPr id="295" name="Google Shape;295;p23"/>
          <p:cNvSpPr/>
          <p:nvPr/>
        </p:nvSpPr>
        <p:spPr>
          <a:xfrm>
            <a:off x="525553" y="1397064"/>
            <a:ext cx="421421" cy="39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6" name="Google Shape;296;p23"/>
          <p:cNvPicPr preferRelativeResize="0"/>
          <p:nvPr/>
        </p:nvPicPr>
        <p:blipFill>
          <a:blip r:embed="rId4">
            <a:alphaModFix/>
          </a:blip>
          <a:stretch>
            <a:fillRect/>
          </a:stretch>
        </p:blipFill>
        <p:spPr>
          <a:xfrm rot="5400000">
            <a:off x="5203363" y="3481751"/>
            <a:ext cx="2876597" cy="2893710"/>
          </a:xfrm>
          <a:prstGeom prst="rect">
            <a:avLst/>
          </a:prstGeom>
          <a:noFill/>
          <a:ln>
            <a:noFill/>
          </a:ln>
        </p:spPr>
      </p:pic>
      <p:sp>
        <p:nvSpPr>
          <p:cNvPr id="297" name="Google Shape;297;p23"/>
          <p:cNvSpPr/>
          <p:nvPr/>
        </p:nvSpPr>
        <p:spPr>
          <a:xfrm>
            <a:off x="5212532" y="3490163"/>
            <a:ext cx="121468" cy="13206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98" name="Google Shape;298;p23"/>
          <p:cNvCxnSpPr>
            <a:cxnSpLocks/>
            <a:stCxn id="297" idx="0"/>
          </p:cNvCxnSpPr>
          <p:nvPr/>
        </p:nvCxnSpPr>
        <p:spPr>
          <a:xfrm flipH="1" flipV="1">
            <a:off x="959293" y="1416119"/>
            <a:ext cx="4313973" cy="2074044"/>
          </a:xfrm>
          <a:prstGeom prst="straightConnector1">
            <a:avLst/>
          </a:prstGeom>
          <a:noFill/>
          <a:ln w="28575" cap="flat" cmpd="sng">
            <a:solidFill>
              <a:srgbClr val="FF0000"/>
            </a:solidFill>
            <a:prstDash val="solid"/>
            <a:round/>
            <a:headEnd type="none" w="med" len="med"/>
            <a:tailEnd type="none" w="med" len="med"/>
          </a:ln>
        </p:spPr>
      </p:cxnSp>
      <p:cxnSp>
        <p:nvCxnSpPr>
          <p:cNvPr id="299" name="Google Shape;299;p23"/>
          <p:cNvCxnSpPr>
            <a:cxnSpLocks/>
          </p:cNvCxnSpPr>
          <p:nvPr/>
        </p:nvCxnSpPr>
        <p:spPr>
          <a:xfrm flipH="1" flipV="1">
            <a:off x="525553" y="1790363"/>
            <a:ext cx="4686979" cy="1831710"/>
          </a:xfrm>
          <a:prstGeom prst="straightConnector1">
            <a:avLst/>
          </a:prstGeom>
          <a:noFill/>
          <a:ln w="28575" cap="flat" cmpd="sng">
            <a:solidFill>
              <a:srgbClr val="FF0000"/>
            </a:solidFill>
            <a:prstDash val="solid"/>
            <a:round/>
            <a:headEnd type="none" w="med" len="med"/>
            <a:tailEnd type="none" w="med" len="med"/>
          </a:ln>
        </p:spPr>
      </p:cxnSp>
      <p:sp>
        <p:nvSpPr>
          <p:cNvPr id="300" name="Google Shape;300;p23"/>
          <p:cNvSpPr txBox="1"/>
          <p:nvPr/>
        </p:nvSpPr>
        <p:spPr>
          <a:xfrm>
            <a:off x="5135113" y="1815113"/>
            <a:ext cx="3678000" cy="12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Kernel para obtenção do </a:t>
            </a:r>
            <a:r>
              <a:rPr lang="pt-BR" sz="2800" dirty="0" err="1">
                <a:solidFill>
                  <a:schemeClr val="dk1"/>
                </a:solidFill>
                <a:latin typeface="Calibri"/>
                <a:ea typeface="Calibri"/>
                <a:cs typeface="Calibri"/>
                <a:sym typeface="Calibri"/>
              </a:rPr>
              <a:t>heat</a:t>
            </a:r>
            <a:r>
              <a:rPr lang="pt-BR" sz="2800" dirty="0">
                <a:solidFill>
                  <a:schemeClr val="dk1"/>
                </a:solidFill>
                <a:latin typeface="Calibri"/>
                <a:ea typeface="Calibri"/>
                <a:cs typeface="Calibri"/>
                <a:sym typeface="Calibri"/>
              </a:rPr>
              <a:t> </a:t>
            </a:r>
            <a:r>
              <a:rPr lang="pt-BR" sz="2800" dirty="0" err="1">
                <a:solidFill>
                  <a:schemeClr val="dk1"/>
                </a:solidFill>
                <a:latin typeface="Calibri"/>
                <a:ea typeface="Calibri"/>
                <a:cs typeface="Calibri"/>
                <a:sym typeface="Calibri"/>
              </a:rPr>
              <a:t>map</a:t>
            </a:r>
            <a:r>
              <a:rPr lang="pt-BR" sz="2800" dirty="0">
                <a:solidFill>
                  <a:schemeClr val="dk1"/>
                </a:solidFill>
                <a:latin typeface="Calibri"/>
                <a:ea typeface="Calibri"/>
                <a:cs typeface="Calibri"/>
                <a:sym typeface="Calibri"/>
              </a:rPr>
              <a:t> ou mapa de recursos. </a:t>
            </a:r>
            <a:endParaRPr sz="2800" dirty="0">
              <a:solidFill>
                <a:schemeClr val="dk1"/>
              </a:solidFill>
              <a:latin typeface="Calibri"/>
              <a:ea typeface="Calibri"/>
              <a:cs typeface="Calibri"/>
              <a:sym typeface="Calibri"/>
            </a:endParaRPr>
          </a:p>
        </p:txBody>
      </p:sp>
      <p:sp>
        <p:nvSpPr>
          <p:cNvPr id="301" name="Google Shape;301;p23"/>
          <p:cNvSpPr/>
          <p:nvPr/>
        </p:nvSpPr>
        <p:spPr>
          <a:xfrm>
            <a:off x="5351866" y="3490163"/>
            <a:ext cx="121468" cy="13191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02" name="Google Shape;302;p23"/>
          <p:cNvCxnSpPr>
            <a:cxnSpLocks/>
            <a:stCxn id="301" idx="0"/>
          </p:cNvCxnSpPr>
          <p:nvPr/>
        </p:nvCxnSpPr>
        <p:spPr>
          <a:xfrm flipH="1" flipV="1">
            <a:off x="1361376" y="1396908"/>
            <a:ext cx="4051224" cy="2093255"/>
          </a:xfrm>
          <a:prstGeom prst="straightConnector1">
            <a:avLst/>
          </a:prstGeom>
          <a:noFill/>
          <a:ln w="28575" cap="flat" cmpd="sng">
            <a:solidFill>
              <a:srgbClr val="FFFF00"/>
            </a:solidFill>
            <a:prstDash val="solid"/>
            <a:round/>
            <a:headEnd type="none" w="med" len="med"/>
            <a:tailEnd type="none" w="med" len="med"/>
          </a:ln>
        </p:spPr>
      </p:cxnSp>
      <p:cxnSp>
        <p:nvCxnSpPr>
          <p:cNvPr id="303" name="Google Shape;303;p23"/>
          <p:cNvCxnSpPr>
            <a:cxnSpLocks/>
            <a:stCxn id="301" idx="2"/>
          </p:cNvCxnSpPr>
          <p:nvPr/>
        </p:nvCxnSpPr>
        <p:spPr>
          <a:xfrm flipH="1" flipV="1">
            <a:off x="959293" y="1780907"/>
            <a:ext cx="4453307" cy="1841166"/>
          </a:xfrm>
          <a:prstGeom prst="straightConnector1">
            <a:avLst/>
          </a:prstGeom>
          <a:noFill/>
          <a:ln w="28575" cap="flat" cmpd="sng">
            <a:solidFill>
              <a:srgbClr val="FFFF00"/>
            </a:solidFill>
            <a:prstDash val="solid"/>
            <a:round/>
            <a:headEnd type="none" w="med" len="med"/>
            <a:tailEnd type="none" w="med" len="med"/>
          </a:ln>
        </p:spPr>
      </p:cxnSp>
      <p:sp>
        <p:nvSpPr>
          <p:cNvPr id="304" name="Google Shape;304;p23"/>
          <p:cNvSpPr/>
          <p:nvPr/>
        </p:nvSpPr>
        <p:spPr>
          <a:xfrm>
            <a:off x="986336" y="1387762"/>
            <a:ext cx="375040" cy="393145"/>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5" name="Google Shape;305;p23"/>
          <p:cNvSpPr txBox="1"/>
          <p:nvPr/>
        </p:nvSpPr>
        <p:spPr>
          <a:xfrm>
            <a:off x="8578213" y="1790363"/>
            <a:ext cx="31014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Cada célula recebe uma pontuação. </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Pessoa;</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Relógio;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Cachorro;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Fundo “background”.</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48" name="Google Shape;1048;p11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num_classes_with_background</a:t>
            </a:r>
            <a:r>
              <a:rPr lang="pt-BR" sz="2000" b="1" i="1" dirty="0"/>
              <a:t> = </a:t>
            </a:r>
            <a:r>
              <a:rPr lang="pt-BR" sz="2000" b="1" i="1" dirty="0" err="1"/>
              <a:t>num_classes</a:t>
            </a:r>
            <a:r>
              <a:rPr lang="pt-BR" sz="2000" b="1" i="1" dirty="0"/>
              <a:t> + 1</a:t>
            </a:r>
            <a:endParaRPr dirty="0"/>
          </a:p>
          <a:p>
            <a:pPr marL="0" lvl="0" indent="0" algn="l" rtl="0">
              <a:lnSpc>
                <a:spcPct val="90000"/>
              </a:lnSpc>
              <a:spcBef>
                <a:spcPts val="1000"/>
              </a:spcBef>
              <a:spcAft>
                <a:spcPts val="0"/>
              </a:spcAft>
              <a:buClr>
                <a:schemeClr val="dk1"/>
              </a:buClr>
              <a:buSzPct val="100000"/>
              <a:buNone/>
            </a:pPr>
            <a:r>
              <a:rPr lang="pt-BR" sz="1800" dirty="0"/>
              <a:t>Esta linha adiciona 1 ao número de classes para contabilizar a classe de fundo.</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weights</a:t>
            </a:r>
            <a:r>
              <a:rPr lang="pt-BR" sz="2000" b="1" i="1" dirty="0"/>
              <a:t> = </a:t>
            </a:r>
            <a:r>
              <a:rPr lang="pt-BR" sz="2000" b="1" i="1" dirty="0" err="1"/>
              <a:t>get_or_download_pretrained_weights</a:t>
            </a:r>
            <a:r>
              <a:rPr lang="pt-BR" sz="2000" b="1" i="1" dirty="0"/>
              <a:t>(WEIGHTS_PREFIX, </a:t>
            </a:r>
            <a:r>
              <a:rPr lang="pt-BR" sz="2000" b="1" i="1" dirty="0" err="1"/>
              <a:t>input_num_channels</a:t>
            </a:r>
            <a:r>
              <a:rPr lang="pt-BR" sz="2000" b="1" i="1" dirty="0"/>
              <a:t>, alpha, </a:t>
            </a:r>
            <a:r>
              <a:rPr lang="pt-BR" sz="2000" b="1" i="1" dirty="0" err="1"/>
              <a:t>allowed_combinations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obtém ou baixa os pesos </a:t>
            </a:r>
            <a:r>
              <a:rPr lang="pt-BR" sz="1800" dirty="0" err="1"/>
              <a:t>pré</a:t>
            </a:r>
            <a:r>
              <a:rPr lang="pt-BR" sz="1800" dirty="0"/>
              <a:t>-treinados para o modelo.</a:t>
            </a:r>
            <a:endParaRPr dirty="0"/>
          </a:p>
          <a:p>
            <a:pPr marL="228600" lvl="0" indent="-228600" algn="l" rtl="0">
              <a:lnSpc>
                <a:spcPct val="90000"/>
              </a:lnSpc>
              <a:spcBef>
                <a:spcPts val="1000"/>
              </a:spcBef>
              <a:spcAft>
                <a:spcPts val="0"/>
              </a:spcAft>
              <a:buClr>
                <a:schemeClr val="dk1"/>
              </a:buClr>
              <a:buSzPct val="100000"/>
              <a:buChar char="•"/>
            </a:pPr>
            <a:r>
              <a:rPr lang="pt-BR" sz="2000" b="1" i="1" dirty="0"/>
              <a:t>model = </a:t>
            </a:r>
            <a:r>
              <a:rPr lang="pt-BR" sz="2000" b="1" i="1" dirty="0" err="1"/>
              <a:t>build_model</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input_shape</a:t>
            </a:r>
            <a:r>
              <a:rPr lang="pt-BR" sz="2000" b="1" i="1" dirty="0"/>
              <a:t>=</a:t>
            </a:r>
            <a:r>
              <a:rPr lang="pt-BR" sz="2000" b="1" i="1" dirty="0" err="1"/>
              <a:t>input_shape</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weights</a:t>
            </a:r>
            <a:r>
              <a:rPr lang="pt-BR" sz="2000" b="1" i="1" dirty="0"/>
              <a:t>=</a:t>
            </a:r>
            <a:r>
              <a:rPr lang="pt-BR" sz="2000" b="1" i="1" dirty="0" err="1"/>
              <a:t>weights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alpha=alpha,</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num_classes</a:t>
            </a:r>
            <a:r>
              <a:rPr lang="pt-BR" sz="2000" b="1" i="1" dirty="0"/>
              <a:t>=</a:t>
            </a:r>
            <a:r>
              <a:rPr lang="pt-BR" sz="2000" b="1" i="1" dirty="0" err="1"/>
              <a:t>num_classes_with_background</a:t>
            </a:r>
            <a:endParaRPr sz="2000" b="1" i="1" dirty="0"/>
          </a:p>
          <a:p>
            <a:pPr marL="0" lvl="0" indent="0" algn="l" rtl="0">
              <a:lnSpc>
                <a:spcPct val="90000"/>
              </a:lnSpc>
              <a:spcBef>
                <a:spcPts val="1000"/>
              </a:spcBef>
              <a:spcAft>
                <a:spcPts val="0"/>
              </a:spcAft>
              <a:buClr>
                <a:schemeClr val="dk1"/>
              </a:buClr>
              <a:buSzPct val="100000"/>
              <a:buNone/>
            </a:pP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o modelo usando a função </a:t>
            </a:r>
            <a:r>
              <a:rPr lang="pt-BR" sz="1800" dirty="0" err="1"/>
              <a:t>build_model</a:t>
            </a:r>
            <a:r>
              <a:rPr lang="pt-BR" sz="1800" dirty="0"/>
              <a:t>.</a:t>
            </a:r>
            <a:endParaRPr sz="1800" dirty="0"/>
          </a:p>
          <a:p>
            <a:pPr marL="228600" lvl="0" indent="-228600" algn="l" rtl="0">
              <a:lnSpc>
                <a:spcPct val="90000"/>
              </a:lnSpc>
              <a:spcBef>
                <a:spcPts val="1000"/>
              </a:spcBef>
              <a:spcAft>
                <a:spcPts val="0"/>
              </a:spcAft>
              <a:buClr>
                <a:schemeClr val="dk1"/>
              </a:buClr>
              <a:buSzPct val="100000"/>
              <a:buChar char="•"/>
            </a:pPr>
            <a:r>
              <a:rPr lang="pt-BR" sz="2000" b="1" i="1" dirty="0" err="1"/>
              <a:t>weighted_xent</a:t>
            </a:r>
            <a:r>
              <a:rPr lang="pt-BR" sz="2000" b="1" i="1" dirty="0"/>
              <a:t> = </a:t>
            </a:r>
            <a:r>
              <a:rPr lang="pt-BR" sz="2000" b="1" i="1" dirty="0" err="1"/>
              <a:t>models.construct_weighted_xent_fn</a:t>
            </a:r>
            <a:r>
              <a:rPr lang="pt-BR" sz="2000" b="1" i="1" dirty="0"/>
              <a:t>(</a:t>
            </a:r>
            <a:r>
              <a:rPr lang="pt-BR" sz="2000" b="1" i="1" dirty="0" err="1"/>
              <a:t>model.output.shape</a:t>
            </a:r>
            <a:r>
              <a:rPr lang="pt-BR" sz="2000" b="1" i="1" dirty="0"/>
              <a:t>, </a:t>
            </a:r>
            <a:r>
              <a:rPr lang="pt-BR" sz="2000" b="1" i="1" dirty="0" err="1"/>
              <a:t>object_weight</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uma função de perda de entropia cruzada ponderada específica para o tamanho deste modelo.</a:t>
            </a:r>
            <a:endParaRPr sz="1800" dirty="0"/>
          </a:p>
          <a:p>
            <a:pPr marL="228600" lvl="0" indent="-140017" algn="l" rtl="0">
              <a:lnSpc>
                <a:spcPct val="90000"/>
              </a:lnSpc>
              <a:spcBef>
                <a:spcPts val="1000"/>
              </a:spcBef>
              <a:spcAft>
                <a:spcPts val="0"/>
              </a:spcAft>
              <a:buClr>
                <a:schemeClr val="dk1"/>
              </a:buClr>
              <a:buSzPct val="100000"/>
              <a:buNone/>
            </a:pPr>
            <a:endParaRPr sz="1800" dirty="0"/>
          </a:p>
          <a:p>
            <a:pPr marL="228600" lvl="0" indent="-140017"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sz="2000" dirty="0"/>
          </a:p>
        </p:txBody>
      </p:sp>
      <p:sp>
        <p:nvSpPr>
          <p:cNvPr id="1049" name="Google Shape;1049;p111"/>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0" name="Google Shape;1050;p111"/>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57" name="Google Shape;1057;p11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ts val="1600"/>
              <a:buChar char="•"/>
            </a:pPr>
            <a:r>
              <a:rPr lang="pt-BR" sz="1600" b="1" i="1" dirty="0" err="1"/>
              <a:t>def</a:t>
            </a:r>
            <a:r>
              <a:rPr lang="pt-BR" sz="1600" b="1" i="1" dirty="0"/>
              <a:t> </a:t>
            </a:r>
            <a:r>
              <a:rPr lang="pt-BR" sz="1600" b="1" i="1" dirty="0" err="1"/>
              <a:t>as_segmentation</a:t>
            </a:r>
            <a:r>
              <a:rPr lang="pt-BR" sz="1600" b="1" i="1" dirty="0"/>
              <a:t>(</a:t>
            </a:r>
            <a:r>
              <a:rPr lang="pt-BR" sz="1600" b="1" i="1" dirty="0" err="1"/>
              <a:t>ds</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ds.map</a:t>
            </a:r>
            <a:r>
              <a:rPr lang="pt-BR" sz="1600" b="1" i="1" dirty="0"/>
              <a:t>(</a:t>
            </a:r>
            <a:r>
              <a:rPr lang="pt-BR" sz="1600" b="1" i="1" dirty="0" err="1"/>
              <a:t>dataset.bbox_to_segmentation</a:t>
            </a:r>
            <a:r>
              <a:rPr lang="pt-BR" sz="1600" b="1" i="1" dirty="0"/>
              <a:t>(</a:t>
            </a:r>
            <a:r>
              <a:rPr lang="pt-BR" sz="1600" b="1" i="1" dirty="0" err="1"/>
              <a:t>output_width_height</a:t>
            </a:r>
            <a:r>
              <a:rPr lang="pt-BR" sz="1600" b="1" i="1" dirty="0"/>
              <a:t>, </a:t>
            </a:r>
            <a:r>
              <a:rPr lang="pt-BR" sz="1600" b="1" i="1" dirty="0" err="1"/>
              <a:t>num_classes_with_background</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if</a:t>
            </a:r>
            <a:r>
              <a:rPr lang="pt-BR" sz="1600" b="1" i="1" dirty="0"/>
              <a:t> </a:t>
            </a:r>
            <a:r>
              <a:rPr lang="pt-BR" sz="1600" b="1" i="1" dirty="0" err="1"/>
              <a:t>not</a:t>
            </a:r>
            <a:r>
              <a:rPr lang="pt-BR" sz="1600" b="1" i="1" dirty="0"/>
              <a:t> </a:t>
            </a:r>
            <a:r>
              <a:rPr lang="pt-BR" sz="1600" b="1" i="1" dirty="0" err="1"/>
              <a:t>ensure_determinism</a:t>
            </a:r>
            <a:r>
              <a:rPr lang="pt-BR" sz="1600" b="1" i="1" dirty="0"/>
              <a:t> </a:t>
            </a:r>
            <a:r>
              <a:rPr lang="pt-BR" sz="1600" b="1" i="1" dirty="0" err="1"/>
              <a:t>and</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ds.shuffle</a:t>
            </a:r>
            <a:r>
              <a:rPr lang="pt-BR" sz="1600" b="1" i="1" dirty="0"/>
              <a:t>(</a:t>
            </a:r>
            <a:r>
              <a:rPr lang="pt-BR" sz="1600" b="1" i="1" dirty="0" err="1"/>
              <a:t>buffer_size</a:t>
            </a:r>
            <a:r>
              <a:rPr lang="pt-BR" sz="1600" b="1" i="1" dirty="0"/>
              <a:t>=</a:t>
            </a:r>
            <a:r>
              <a:rPr lang="pt-BR" sz="1600" b="1" i="1" dirty="0" err="1"/>
              <a:t>batch_size</a:t>
            </a:r>
            <a:r>
              <a:rPr lang="pt-BR" sz="1600" b="1" i="1" dirty="0"/>
              <a:t>*4)</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ds.batch</a:t>
            </a:r>
            <a:r>
              <a:rPr lang="pt-BR" sz="1600" b="1" i="1" dirty="0"/>
              <a:t>(</a:t>
            </a:r>
            <a:r>
              <a:rPr lang="pt-BR" sz="1600" b="1" i="1" dirty="0" err="1"/>
              <a:t>batch_size</a:t>
            </a:r>
            <a:r>
              <a:rPr lang="pt-BR" sz="1600" b="1" i="1" dirty="0"/>
              <a:t>, </a:t>
            </a:r>
            <a:r>
              <a:rPr lang="pt-BR" sz="1600" b="1" i="1" dirty="0" err="1"/>
              <a:t>drop_remainder</a:t>
            </a:r>
            <a:r>
              <a:rPr lang="pt-BR" sz="1600" b="1" i="1" dirty="0"/>
              <a:t>=False).</a:t>
            </a:r>
            <a:r>
              <a:rPr lang="pt-BR" sz="1600" b="1" i="1" dirty="0" err="1"/>
              <a:t>prefetch</a:t>
            </a:r>
            <a:r>
              <a:rPr lang="pt-BR" sz="1600" b="1" i="1" dirty="0"/>
              <a:t>(</a:t>
            </a:r>
            <a:r>
              <a:rPr lang="pt-BR" sz="1600" b="1" i="1" dirty="0" err="1"/>
              <a:t>prefetch_policy</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return</a:t>
            </a:r>
            <a:r>
              <a:rPr lang="pt-BR" sz="1600" b="1" i="1" dirty="0"/>
              <a:t> </a:t>
            </a:r>
            <a:r>
              <a:rPr lang="pt-BR" sz="1600" b="1" i="1" dirty="0" err="1"/>
              <a:t>ds</a:t>
            </a:r>
            <a:endParaRPr dirty="0"/>
          </a:p>
          <a:p>
            <a:pPr marL="0" lvl="0" indent="0" algn="l" rtl="0">
              <a:lnSpc>
                <a:spcPct val="90000"/>
              </a:lnSpc>
              <a:spcBef>
                <a:spcPts val="1000"/>
              </a:spcBef>
              <a:spcAft>
                <a:spcPts val="0"/>
              </a:spcAft>
              <a:buClr>
                <a:schemeClr val="dk1"/>
              </a:buClr>
              <a:buSzPts val="1800"/>
              <a:buNone/>
            </a:pPr>
            <a:r>
              <a:rPr lang="pt-BR" sz="1800" dirty="0"/>
              <a:t>Esta função interna transforma rótulos de caixas delimitadoras em mapas de segmentação.</a:t>
            </a:r>
            <a:endParaRPr dirty="0"/>
          </a:p>
          <a:p>
            <a:pPr marL="228600" lvl="0" indent="-228600" algn="l" rtl="0">
              <a:lnSpc>
                <a:spcPct val="90000"/>
              </a:lnSpc>
              <a:spcBef>
                <a:spcPts val="1000"/>
              </a:spcBef>
              <a:spcAft>
                <a:spcPts val="0"/>
              </a:spcAft>
              <a:buClr>
                <a:schemeClr val="dk1"/>
              </a:buClr>
              <a:buSzPts val="1600"/>
              <a:buChar char="•"/>
            </a:pPr>
            <a:r>
              <a:rPr lang="pt-BR" sz="1600" b="1" i="1" dirty="0" err="1"/>
              <a:t>train_segmentation_dataset</a:t>
            </a:r>
            <a:r>
              <a:rPr lang="pt-BR" sz="1600" b="1" i="1" dirty="0"/>
              <a:t> = </a:t>
            </a:r>
            <a:r>
              <a:rPr lang="pt-BR" sz="1600" b="1" i="1" dirty="0" err="1"/>
              <a:t>as_segmentation</a:t>
            </a:r>
            <a:r>
              <a:rPr lang="pt-BR" sz="1600" b="1" i="1" dirty="0"/>
              <a:t>(</a:t>
            </a:r>
            <a:r>
              <a:rPr lang="pt-BR" sz="1600" b="1" i="1" dirty="0" err="1"/>
              <a:t>train_dataset</a:t>
            </a:r>
            <a:r>
              <a:rPr lang="pt-BR" sz="1600" b="1" i="1" dirty="0"/>
              <a:t>, </a:t>
            </a:r>
            <a:r>
              <a:rPr lang="pt-BR" sz="1600" b="1" i="1" dirty="0" err="1"/>
              <a:t>True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validation_segmentation_dataset</a:t>
            </a:r>
            <a:r>
              <a:rPr lang="pt-BR" sz="1600" b="1" i="1" dirty="0"/>
              <a:t> = </a:t>
            </a:r>
            <a:r>
              <a:rPr lang="pt-BR" sz="1600" b="1" i="1" dirty="0" err="1"/>
              <a:t>as_segmentation</a:t>
            </a:r>
            <a:r>
              <a:rPr lang="pt-BR" sz="1600" b="1" i="1" dirty="0"/>
              <a:t>(</a:t>
            </a:r>
            <a:r>
              <a:rPr lang="pt-BR" sz="1600" b="1" i="1" dirty="0" err="1"/>
              <a:t>validation_dataset</a:t>
            </a:r>
            <a:r>
              <a:rPr lang="pt-BR" sz="1600" b="1" i="1" dirty="0"/>
              <a:t>, False)</a:t>
            </a:r>
            <a:endParaRPr dirty="0"/>
          </a:p>
          <a:p>
            <a:pPr marL="0" lvl="0" indent="0" algn="l" rtl="0">
              <a:lnSpc>
                <a:spcPct val="90000"/>
              </a:lnSpc>
              <a:spcBef>
                <a:spcPts val="1000"/>
              </a:spcBef>
              <a:spcAft>
                <a:spcPts val="0"/>
              </a:spcAft>
              <a:buClr>
                <a:schemeClr val="dk1"/>
              </a:buClr>
              <a:buSzPts val="1800"/>
              <a:buNone/>
            </a:pPr>
            <a:r>
              <a:rPr lang="pt-BR" sz="1800" dirty="0"/>
              <a:t>Estas linhas aplicam a função </a:t>
            </a:r>
            <a:r>
              <a:rPr lang="pt-BR" sz="1800" dirty="0" err="1"/>
              <a:t>as_segmentation</a:t>
            </a:r>
            <a:r>
              <a:rPr lang="pt-BR" sz="1800" dirty="0"/>
              <a:t> aos conjuntos de dados de treinamento e validação.</a:t>
            </a:r>
            <a:endParaRPr sz="1800"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58" name="Google Shape;1058;p112"/>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9" name="Google Shape;1059;p112"/>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66" name="Google Shape;1066;p11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1800" b="1" i="1"/>
              <a:t>util.set_classifier_biases_from_dataset(model, train_segmentation_dataset)</a:t>
            </a:r>
            <a:endParaRPr/>
          </a:p>
          <a:p>
            <a:pPr marL="0" lvl="0" indent="0" algn="l" rtl="0">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marL="228600" lvl="0" indent="-228600" algn="l" rtl="0">
              <a:lnSpc>
                <a:spcPct val="90000"/>
              </a:lnSpc>
              <a:spcBef>
                <a:spcPts val="1000"/>
              </a:spcBef>
              <a:spcAft>
                <a:spcPts val="0"/>
              </a:spcAft>
              <a:buClr>
                <a:schemeClr val="dk1"/>
              </a:buClr>
              <a:buSzPct val="100000"/>
              <a:buChar char="•"/>
            </a:pPr>
            <a:r>
              <a:rPr lang="pt-BR" sz="1800" b="1" i="1"/>
              <a:t>if not use_velo:</a:t>
            </a:r>
            <a:endParaRPr/>
          </a:p>
          <a:p>
            <a:pPr marL="0" lvl="0" indent="0" algn="l" rtl="0">
              <a:lnSpc>
                <a:spcPct val="90000"/>
              </a:lnSpc>
              <a:spcBef>
                <a:spcPts val="1000"/>
              </a:spcBef>
              <a:spcAft>
                <a:spcPts val="0"/>
              </a:spcAft>
              <a:buClr>
                <a:schemeClr val="dk1"/>
              </a:buClr>
              <a:buSzPct val="100000"/>
              <a:buNone/>
            </a:pPr>
            <a:r>
              <a:rPr lang="pt-BR" sz="1800" b="1" i="1"/>
              <a:t>   	 model.compile(loss=weighted_xent, optimizer=Adam(learning_rate=learning_rate))</a:t>
            </a:r>
            <a:endParaRPr/>
          </a:p>
          <a:p>
            <a:pPr marL="0" lvl="0" indent="0" algn="l" rtl="0">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marL="228600" lvl="0" indent="-228600" algn="l" rtl="0">
              <a:lnSpc>
                <a:spcPct val="90000"/>
              </a:lnSpc>
              <a:spcBef>
                <a:spcPts val="1000"/>
              </a:spcBef>
              <a:spcAft>
                <a:spcPts val="0"/>
              </a:spcAft>
              <a:buClr>
                <a:schemeClr val="dk1"/>
              </a:buClr>
              <a:buSzPct val="100000"/>
              <a:buChar char="•"/>
            </a:pPr>
            <a:r>
              <a:rPr lang="pt-BR" sz="1800" b="1" i="1"/>
              <a:t>callbacks = callbacks if callbacks else []</a:t>
            </a:r>
            <a:endParaRPr/>
          </a:p>
          <a:p>
            <a:pPr marL="0" lvl="0" indent="0" algn="l" rtl="0">
              <a:lnSpc>
                <a:spcPct val="90000"/>
              </a:lnSpc>
              <a:spcBef>
                <a:spcPts val="1000"/>
              </a:spcBef>
              <a:spcAft>
                <a:spcPts val="0"/>
              </a:spcAft>
              <a:buClr>
                <a:schemeClr val="dk1"/>
              </a:buClr>
              <a:buSzPct val="100000"/>
              <a:buNone/>
            </a:pPr>
            <a:r>
              <a:rPr lang="pt-BR" sz="1800" b="1" i="1"/>
              <a:t>    callbacks.append(metrics.CentroidScoring(validation_dataset_for_callback, output_width_height,     num_classes_with_background))</a:t>
            </a:r>
            <a:endParaRPr/>
          </a:p>
          <a:p>
            <a:pPr marL="0" lvl="0" indent="0" algn="l" rtl="0">
              <a:lnSpc>
                <a:spcPct val="90000"/>
              </a:lnSpc>
              <a:spcBef>
                <a:spcPts val="1000"/>
              </a:spcBef>
              <a:spcAft>
                <a:spcPts val="0"/>
              </a:spcAft>
              <a:buClr>
                <a:schemeClr val="dk1"/>
              </a:buClr>
              <a:buSzPct val="100000"/>
              <a:buNone/>
            </a:pPr>
            <a:r>
              <a:rPr lang="pt-BR" sz="1800" b="1" i="1"/>
              <a:t>   callbacks.append(metrics.PrintPercentageTrained(num_epochs))</a:t>
            </a:r>
            <a:endParaRPr/>
          </a:p>
          <a:p>
            <a:pPr marL="0" lvl="0" indent="0" algn="l" rtl="0">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marL="228600" lvl="0" indent="-122872" algn="l" rtl="0">
              <a:lnSpc>
                <a:spcPct val="90000"/>
              </a:lnSpc>
              <a:spcBef>
                <a:spcPts val="1000"/>
              </a:spcBef>
              <a:spcAft>
                <a:spcPts val="0"/>
              </a:spcAft>
              <a:buClr>
                <a:schemeClr val="dk1"/>
              </a:buClr>
              <a:buSzPct val="100000"/>
              <a:buNone/>
            </a:pPr>
            <a:endParaRPr sz="1800" b="1" i="1"/>
          </a:p>
          <a:p>
            <a:pPr marL="228600" lvl="0" indent="-122872" algn="l" rtl="0">
              <a:lnSpc>
                <a:spcPct val="90000"/>
              </a:lnSpc>
              <a:spcBef>
                <a:spcPts val="1000"/>
              </a:spcBef>
              <a:spcAft>
                <a:spcPts val="0"/>
              </a:spcAft>
              <a:buClr>
                <a:schemeClr val="dk1"/>
              </a:buClr>
              <a:buSzPct val="100000"/>
              <a:buNone/>
            </a:pPr>
            <a:endParaRPr sz="1800" b="1" i="1"/>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67" name="Google Shape;1067;p113"/>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68" name="Google Shape;1068;p113"/>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75" name="Google Shape;1075;p11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2300" b="1" i="1"/>
              <a:t>callbacks.append(</a:t>
            </a:r>
            <a:endParaRPr/>
          </a:p>
          <a:p>
            <a:pPr marL="457200" lvl="1" indent="0" algn="l" rtl="0">
              <a:lnSpc>
                <a:spcPct val="90000"/>
              </a:lnSpc>
              <a:spcBef>
                <a:spcPts val="500"/>
              </a:spcBef>
              <a:spcAft>
                <a:spcPts val="0"/>
              </a:spcAft>
              <a:buClr>
                <a:schemeClr val="dk1"/>
              </a:buClr>
              <a:buSzPct val="100000"/>
              <a:buNone/>
            </a:pPr>
            <a:r>
              <a:rPr lang="pt-BR" sz="2300" b="1" i="1"/>
              <a:t>    tf.keras.callbacks.ModelCheckpoint(best_model_path,</a:t>
            </a:r>
            <a:endParaRPr/>
          </a:p>
          <a:p>
            <a:pPr marL="457200" lvl="1" indent="0" algn="l" rtl="0">
              <a:lnSpc>
                <a:spcPct val="90000"/>
              </a:lnSpc>
              <a:spcBef>
                <a:spcPts val="500"/>
              </a:spcBef>
              <a:spcAft>
                <a:spcPts val="0"/>
              </a:spcAft>
              <a:buClr>
                <a:schemeClr val="dk1"/>
              </a:buClr>
              <a:buSzPct val="100000"/>
              <a:buNone/>
            </a:pPr>
            <a:r>
              <a:rPr lang="pt-BR" sz="2300" b="1" i="1"/>
              <a:t>        monitor='val_f1', save_best_only=True, mode='max',</a:t>
            </a:r>
            <a:endParaRPr/>
          </a:p>
          <a:p>
            <a:pPr marL="457200" lvl="1" indent="0" algn="l" rtl="0">
              <a:lnSpc>
                <a:spcPct val="90000"/>
              </a:lnSpc>
              <a:spcBef>
                <a:spcPts val="500"/>
              </a:spcBef>
              <a:spcAft>
                <a:spcPts val="0"/>
              </a:spcAft>
              <a:buClr>
                <a:schemeClr val="dk1"/>
              </a:buClr>
              <a:buSzPct val="100000"/>
              <a:buNone/>
            </a:pPr>
            <a:r>
              <a:rPr lang="pt-BR" sz="2300" b="1" i="1"/>
              <a:t>        save_weights_only=True, verbose=0))</a:t>
            </a:r>
            <a:endParaRPr/>
          </a:p>
          <a:p>
            <a:pPr marL="0" lvl="0" indent="0" algn="l" rtl="0">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marL="228600" lvl="0" indent="-228600" algn="l" rtl="0">
              <a:lnSpc>
                <a:spcPct val="90000"/>
              </a:lnSpc>
              <a:spcBef>
                <a:spcPts val="600"/>
              </a:spcBef>
              <a:spcAft>
                <a:spcPts val="0"/>
              </a:spcAft>
              <a:buClr>
                <a:schemeClr val="dk1"/>
              </a:buClr>
              <a:buSzPct val="100000"/>
              <a:buChar char="•"/>
            </a:pPr>
            <a:r>
              <a:rPr lang="pt-BR" sz="1800" b="1" i="1"/>
              <a:t>if use_velo:</a:t>
            </a:r>
            <a:endParaRPr/>
          </a:p>
          <a:p>
            <a:pPr marL="0" lvl="0" indent="0" algn="l" rtl="0">
              <a:lnSpc>
                <a:spcPct val="90000"/>
              </a:lnSpc>
              <a:spcBef>
                <a:spcPts val="600"/>
              </a:spcBef>
              <a:spcAft>
                <a:spcPts val="0"/>
              </a:spcAft>
              <a:buClr>
                <a:schemeClr val="dk1"/>
              </a:buClr>
              <a:buSzPct val="100000"/>
              <a:buNone/>
            </a:pPr>
            <a:r>
              <a:rPr lang="pt-BR" sz="1800" b="1" i="1"/>
              <a:t>    	from tensorflow.python.framework.errors_impl import ResourceExhaustedError</a:t>
            </a:r>
            <a:endParaRPr sz="1800" b="1" i="1"/>
          </a:p>
          <a:p>
            <a:pPr marL="0" lvl="0" indent="0" algn="l" rtl="0">
              <a:lnSpc>
                <a:spcPct val="90000"/>
              </a:lnSpc>
              <a:spcBef>
                <a:spcPts val="600"/>
              </a:spcBef>
              <a:spcAft>
                <a:spcPts val="0"/>
              </a:spcAft>
              <a:buClr>
                <a:schemeClr val="dk1"/>
              </a:buClr>
              <a:buSzPct val="100000"/>
              <a:buNone/>
            </a:pPr>
            <a:r>
              <a:rPr lang="pt-BR" sz="1800" b="1" i="1"/>
              <a:t>try:</a:t>
            </a:r>
            <a:endParaRPr/>
          </a:p>
          <a:p>
            <a:pPr marL="0" lvl="0" indent="0" algn="l" rtl="0">
              <a:lnSpc>
                <a:spcPct val="90000"/>
              </a:lnSpc>
              <a:spcBef>
                <a:spcPts val="600"/>
              </a:spcBef>
              <a:spcAft>
                <a:spcPts val="0"/>
              </a:spcAft>
              <a:buClr>
                <a:schemeClr val="dk1"/>
              </a:buClr>
              <a:buSzPct val="100000"/>
              <a:buNone/>
            </a:pPr>
            <a:r>
              <a:rPr lang="pt-BR" sz="1800" b="1" i="1"/>
              <a:t>        train_keras_model_with_velo(</a:t>
            </a:r>
            <a:endParaRPr/>
          </a:p>
          <a:p>
            <a:pPr marL="0" lvl="0" indent="0" algn="l" rtl="0">
              <a:lnSpc>
                <a:spcPct val="90000"/>
              </a:lnSpc>
              <a:spcBef>
                <a:spcPts val="600"/>
              </a:spcBef>
              <a:spcAft>
                <a:spcPts val="0"/>
              </a:spcAft>
              <a:buClr>
                <a:schemeClr val="dk1"/>
              </a:buClr>
              <a:buSzPct val="100000"/>
              <a:buNone/>
            </a:pPr>
            <a:r>
              <a:rPr lang="pt-BR" sz="1800" b="1" i="1"/>
              <a:t>            model,</a:t>
            </a:r>
            <a:endParaRPr/>
          </a:p>
          <a:p>
            <a:pPr marL="0" lvl="0" indent="0" algn="l" rtl="0">
              <a:lnSpc>
                <a:spcPct val="90000"/>
              </a:lnSpc>
              <a:spcBef>
                <a:spcPts val="600"/>
              </a:spcBef>
              <a:spcAft>
                <a:spcPts val="0"/>
              </a:spcAft>
              <a:buClr>
                <a:schemeClr val="dk1"/>
              </a:buClr>
              <a:buSzPct val="100000"/>
              <a:buNone/>
            </a:pPr>
            <a:r>
              <a:rPr lang="pt-BR" sz="1800" b="1" i="1"/>
              <a:t>            train_segmentation_dataset,</a:t>
            </a:r>
            <a:endParaRPr/>
          </a:p>
          <a:p>
            <a:pPr marL="0" lvl="0" indent="0" algn="l" rtl="0">
              <a:lnSpc>
                <a:spcPct val="90000"/>
              </a:lnSpc>
              <a:spcBef>
                <a:spcPts val="600"/>
              </a:spcBef>
              <a:spcAft>
                <a:spcPts val="0"/>
              </a:spcAft>
              <a:buClr>
                <a:schemeClr val="dk1"/>
              </a:buClr>
              <a:buSzPct val="100000"/>
              <a:buNone/>
            </a:pPr>
            <a:r>
              <a:rPr lang="pt-BR" sz="1800" b="1" i="1"/>
              <a:t>            validation_segmentation_dataset,</a:t>
            </a:r>
            <a:endParaRPr/>
          </a:p>
          <a:p>
            <a:pPr marL="0" lvl="0" indent="0" algn="l" rtl="0">
              <a:lnSpc>
                <a:spcPct val="90000"/>
              </a:lnSpc>
              <a:spcBef>
                <a:spcPts val="600"/>
              </a:spcBef>
              <a:spcAft>
                <a:spcPts val="0"/>
              </a:spcAft>
              <a:buClr>
                <a:schemeClr val="dk1"/>
              </a:buClr>
              <a:buSzPct val="100000"/>
              <a:buNone/>
            </a:pPr>
            <a:r>
              <a:rPr lang="pt-BR" sz="1800" b="1" i="1"/>
              <a:t>            loss_fn=weighted_xent,</a:t>
            </a:r>
            <a:endParaRPr/>
          </a:p>
          <a:p>
            <a:pPr marL="0" lvl="0" indent="0" algn="l" rtl="0">
              <a:lnSpc>
                <a:spcPct val="90000"/>
              </a:lnSpc>
              <a:spcBef>
                <a:spcPts val="600"/>
              </a:spcBef>
              <a:spcAft>
                <a:spcPts val="0"/>
              </a:spcAft>
              <a:buClr>
                <a:schemeClr val="dk1"/>
              </a:buClr>
              <a:buSzPct val="100000"/>
              <a:buNone/>
            </a:pPr>
            <a:r>
              <a:rPr lang="pt-BR" sz="1800" b="1" i="1"/>
              <a:t>            num_epochs=num_epochs,</a:t>
            </a:r>
            <a:endParaRPr/>
          </a:p>
          <a:p>
            <a:pPr marL="0" lvl="0" indent="0" algn="l" rtl="0">
              <a:lnSpc>
                <a:spcPct val="90000"/>
              </a:lnSpc>
              <a:spcBef>
                <a:spcPts val="600"/>
              </a:spcBef>
              <a:spcAft>
                <a:spcPts val="0"/>
              </a:spcAft>
              <a:buClr>
                <a:schemeClr val="dk1"/>
              </a:buClr>
              <a:buSzPct val="100000"/>
              <a:buNone/>
            </a:pPr>
            <a:r>
              <a:rPr lang="pt-BR" sz="1800" b="1" i="1"/>
              <a:t>            callbacks=callbacks</a:t>
            </a:r>
            <a:endParaRPr/>
          </a:p>
          <a:p>
            <a:pPr marL="0" lvl="0" indent="0" algn="l" rtl="0">
              <a:lnSpc>
                <a:spcPct val="90000"/>
              </a:lnSpc>
              <a:spcBef>
                <a:spcPts val="600"/>
              </a:spcBef>
              <a:spcAft>
                <a:spcPts val="0"/>
              </a:spcAft>
              <a:buClr>
                <a:schemeClr val="dk1"/>
              </a:buClr>
              <a:buSzPct val="100000"/>
              <a:buNone/>
            </a:pPr>
            <a:r>
              <a:rPr lang="pt-BR" sz="1800" b="1" i="1"/>
              <a:t>        )</a:t>
            </a:r>
            <a:endParaRPr/>
          </a:p>
          <a:p>
            <a:pPr marL="0" lvl="0" indent="0" algn="l" rtl="0">
              <a:lnSpc>
                <a:spcPct val="90000"/>
              </a:lnSpc>
              <a:spcBef>
                <a:spcPts val="600"/>
              </a:spcBef>
              <a:spcAft>
                <a:spcPts val="0"/>
              </a:spcAft>
              <a:buClr>
                <a:schemeClr val="dk1"/>
              </a:buClr>
              <a:buSzPct val="100000"/>
              <a:buNone/>
            </a:pPr>
            <a:r>
              <a:rPr lang="pt-BR" sz="1800" b="1" i="1"/>
              <a:t>   </a:t>
            </a:r>
            <a:endParaRPr sz="1800" b="1" i="1"/>
          </a:p>
          <a:p>
            <a:pPr marL="228600" lvl="0" indent="-104140" algn="l" rtl="0">
              <a:lnSpc>
                <a:spcPct val="90000"/>
              </a:lnSpc>
              <a:spcBef>
                <a:spcPts val="1000"/>
              </a:spcBef>
              <a:spcAft>
                <a:spcPts val="0"/>
              </a:spcAft>
              <a:buClr>
                <a:schemeClr val="dk1"/>
              </a:buClr>
              <a:buSzPct val="100000"/>
              <a:buNone/>
            </a:pPr>
            <a:endParaRPr b="1"/>
          </a:p>
          <a:p>
            <a:pPr marL="228600" lvl="0" indent="-148590" algn="l" rtl="0">
              <a:lnSpc>
                <a:spcPct val="90000"/>
              </a:lnSpc>
              <a:spcBef>
                <a:spcPts val="1000"/>
              </a:spcBef>
              <a:spcAft>
                <a:spcPts val="0"/>
              </a:spcAft>
              <a:buClr>
                <a:schemeClr val="dk1"/>
              </a:buClr>
              <a:buSzPct val="100000"/>
              <a:buNone/>
            </a:pPr>
            <a:endParaRPr sz="1800"/>
          </a:p>
          <a:p>
            <a:pPr marL="228600" lvl="0" indent="-148590"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76" name="Google Shape;1076;p114"/>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77" name="Google Shape;1077;p114"/>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84" name="Google Shape;1084;p11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0" lvl="0" indent="-105727" algn="l" rtl="0">
              <a:lnSpc>
                <a:spcPct val="90000"/>
              </a:lnSpc>
              <a:spcBef>
                <a:spcPts val="600"/>
              </a:spcBef>
              <a:spcAft>
                <a:spcPts val="0"/>
              </a:spcAft>
              <a:buClr>
                <a:srgbClr val="000000"/>
              </a:buClr>
              <a:buSzPct val="100000"/>
              <a:buChar char="•"/>
            </a:pPr>
            <a:r>
              <a:rPr lang="pt-BR" sz="1800" b="1" i="1">
                <a:solidFill>
                  <a:srgbClr val="000000"/>
                </a:solidFill>
                <a:latin typeface="Calibri"/>
                <a:ea typeface="Calibri"/>
                <a:cs typeface="Calibri"/>
                <a:sym typeface="Calibri"/>
              </a:rPr>
              <a:t>except ResourceExhaustedError as 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print(str(e))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raise Exception(</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"ResourceExhaustedError caught during train_keras_model_with_velo."</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Though VeLO encourages a large batch size, the current"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f" size of {batch_size} may be too large. Please try a lower"</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value. For further assistance please contact support"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at https://forum.edgeimpulse.com/")</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else: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model.fit(train_segmentation_dataset,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validation_data=validation_segmentation_dataset,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epochs=num_epochs, callbacks=callbacks, verbose=0)</a:t>
            </a:r>
            <a:endParaRPr/>
          </a:p>
          <a:p>
            <a:pPr marL="0" lvl="0" indent="0" algn="l" rtl="0">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marL="0" lvl="0" indent="0" algn="l" rtl="0">
              <a:lnSpc>
                <a:spcPct val="90000"/>
              </a:lnSpc>
              <a:spcBef>
                <a:spcPts val="600"/>
              </a:spcBef>
              <a:spcAft>
                <a:spcPts val="0"/>
              </a:spcAft>
              <a:buClr>
                <a:schemeClr val="dk1"/>
              </a:buClr>
              <a:buSzPct val="100000"/>
              <a:buNone/>
            </a:pPr>
            <a:endParaRPr sz="1600"/>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85" name="Google Shape;1085;p115"/>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86" name="Google Shape;1086;p115"/>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93" name="Google Shape;1093;p11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0" lvl="0" indent="-114300" algn="l" rtl="0">
              <a:lnSpc>
                <a:spcPct val="90000"/>
              </a:lnSpc>
              <a:spcBef>
                <a:spcPts val="600"/>
              </a:spcBef>
              <a:spcAft>
                <a:spcPts val="0"/>
              </a:spcAft>
              <a:buClr>
                <a:srgbClr val="000000"/>
              </a:buClr>
              <a:buSzPts val="1800"/>
              <a:buChar char="•"/>
            </a:pP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model.load_weights</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best_model_path</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Esta linha carrega os melhores pesos do modelo durante o treinamento.</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 = </a:t>
            </a:r>
            <a:r>
              <a:rPr lang="pt-BR" sz="1800" b="1" i="1" dirty="0" err="1">
                <a:solidFill>
                  <a:srgbClr val="000000"/>
                </a:solidFill>
                <a:latin typeface="Calibri"/>
                <a:ea typeface="Calibri"/>
                <a:cs typeface="Calibri"/>
                <a:sym typeface="Calibri"/>
              </a:rPr>
              <a:t>Softmax</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model.layers</a:t>
            </a:r>
            <a:r>
              <a:rPr lang="pt-BR" sz="1800" b="1" i="1" dirty="0">
                <a:solidFill>
                  <a:srgbClr val="000000"/>
                </a:solidFill>
                <a:latin typeface="Calibri"/>
                <a:ea typeface="Calibri"/>
                <a:cs typeface="Calibri"/>
                <a:sym typeface="Calibri"/>
              </a:rPr>
              <a:t>[-1].output)</a:t>
            </a:r>
            <a:endParaRPr dirty="0"/>
          </a:p>
          <a:p>
            <a:pPr marL="0" lvl="0" indent="0" algn="l" rtl="0">
              <a:lnSpc>
                <a:spcPct val="90000"/>
              </a:lnSpc>
              <a:spcBef>
                <a:spcPts val="600"/>
              </a:spcBef>
              <a:spcAft>
                <a:spcPts val="0"/>
              </a:spcAft>
              <a:buClr>
                <a:srgbClr val="000000"/>
              </a:buClr>
              <a:buSzPts val="1800"/>
              <a:buNone/>
            </a:pPr>
            <a:r>
              <a:rPr lang="pt-BR" sz="1800" b="1" i="1" dirty="0">
                <a:solidFill>
                  <a:srgbClr val="000000"/>
                </a:solidFill>
                <a:latin typeface="Calibri"/>
                <a:ea typeface="Calibri"/>
                <a:cs typeface="Calibri"/>
                <a:sym typeface="Calibri"/>
              </a:rPr>
              <a:t>    model = Model(</a:t>
            </a:r>
            <a:r>
              <a:rPr lang="pt-BR" sz="1800" b="1" i="1" dirty="0" err="1">
                <a:solidFill>
                  <a:srgbClr val="000000"/>
                </a:solidFill>
                <a:latin typeface="Calibri"/>
                <a:ea typeface="Calibri"/>
                <a:cs typeface="Calibri"/>
                <a:sym typeface="Calibri"/>
              </a:rPr>
              <a:t>model.input</a:t>
            </a: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Aqui, uma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explícita é adicionada ao modelo antes da exportação. 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transforma os </a:t>
            </a:r>
            <a:r>
              <a:rPr lang="pt-BR" sz="1600" dirty="0" err="1">
                <a:solidFill>
                  <a:srgbClr val="000000"/>
                </a:solidFill>
                <a:latin typeface="Calibri"/>
                <a:ea typeface="Calibri"/>
                <a:cs typeface="Calibri"/>
                <a:sym typeface="Calibri"/>
              </a:rPr>
              <a:t>logits</a:t>
            </a:r>
            <a:r>
              <a:rPr lang="pt-BR" sz="1600" dirty="0">
                <a:solidFill>
                  <a:srgbClr val="000000"/>
                </a:solidFill>
                <a:latin typeface="Calibri"/>
                <a:ea typeface="Calibri"/>
                <a:cs typeface="Calibri"/>
                <a:sym typeface="Calibri"/>
              </a:rPr>
              <a:t> do modelo em probabilidades.</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return</a:t>
            </a:r>
            <a:r>
              <a:rPr lang="pt-BR" sz="1800" b="1" i="1" dirty="0">
                <a:solidFill>
                  <a:srgbClr val="000000"/>
                </a:solidFill>
                <a:latin typeface="Calibri"/>
                <a:ea typeface="Calibri"/>
                <a:cs typeface="Calibri"/>
                <a:sym typeface="Calibri"/>
              </a:rPr>
              <a:t> model</a:t>
            </a:r>
            <a:endParaRPr dirty="0"/>
          </a:p>
          <a:p>
            <a:pPr marL="0" lvl="0" indent="0" algn="l" rtl="0">
              <a:lnSpc>
                <a:spcPct val="90000"/>
              </a:lnSpc>
              <a:spcBef>
                <a:spcPts val="600"/>
              </a:spcBef>
              <a:spcAft>
                <a:spcPts val="0"/>
              </a:spcAft>
              <a:buClr>
                <a:srgbClr val="000000"/>
              </a:buClr>
              <a:buSzPts val="1600"/>
              <a:buNone/>
            </a:pPr>
            <a:r>
              <a:rPr lang="pt-BR" sz="1600" dirty="0" err="1">
                <a:solidFill>
                  <a:srgbClr val="000000"/>
                </a:solidFill>
                <a:latin typeface="Calibri"/>
                <a:ea typeface="Calibri"/>
                <a:cs typeface="Calibri"/>
                <a:sym typeface="Calibri"/>
              </a:rPr>
              <a:t>inalmente</a:t>
            </a:r>
            <a:r>
              <a:rPr lang="pt-BR" sz="1600" dirty="0">
                <a:solidFill>
                  <a:srgbClr val="000000"/>
                </a:solidFill>
                <a:latin typeface="Calibri"/>
                <a:ea typeface="Calibri"/>
                <a:cs typeface="Calibri"/>
                <a:sym typeface="Calibri"/>
              </a:rPr>
              <a:t>, o modelo treinado é retornado. Este modelo pode então ser usado para fazer previsões em novos dados.</a:t>
            </a:r>
            <a:endParaRPr sz="1600" dirty="0">
              <a:solidFill>
                <a:srgbClr val="000000"/>
              </a:solidFill>
              <a:latin typeface="Calibri"/>
              <a:ea typeface="Calibri"/>
              <a:cs typeface="Calibri"/>
              <a:sym typeface="Calibri"/>
            </a:endParaRPr>
          </a:p>
          <a:p>
            <a:pPr marL="228600" lvl="0" indent="-228600" algn="l" rtl="0">
              <a:lnSpc>
                <a:spcPct val="90000"/>
              </a:lnSpc>
              <a:spcBef>
                <a:spcPts val="600"/>
              </a:spcBef>
              <a:spcAft>
                <a:spcPts val="0"/>
              </a:spcAft>
              <a:buClr>
                <a:schemeClr val="dk1"/>
              </a:buClr>
              <a:buSzPts val="1800"/>
              <a:buChar char="•"/>
            </a:pPr>
            <a:r>
              <a:rPr lang="pt-BR" sz="1800" b="1" i="1" dirty="0"/>
              <a:t>EPOCHS = </a:t>
            </a:r>
            <a:r>
              <a:rPr lang="pt-BR" sz="1800" b="1" i="1" dirty="0" err="1"/>
              <a:t>args.epochs</a:t>
            </a:r>
            <a:r>
              <a:rPr lang="pt-BR" sz="1800" b="1" i="1" dirty="0"/>
              <a:t> or 60</a:t>
            </a:r>
            <a:endParaRPr dirty="0"/>
          </a:p>
          <a:p>
            <a:pPr marL="0" lvl="0" indent="0" algn="l" rtl="0">
              <a:lnSpc>
                <a:spcPct val="90000"/>
              </a:lnSpc>
              <a:spcBef>
                <a:spcPts val="600"/>
              </a:spcBef>
              <a:spcAft>
                <a:spcPts val="0"/>
              </a:spcAft>
              <a:buClr>
                <a:schemeClr val="dk1"/>
              </a:buClr>
              <a:buSzPts val="1800"/>
              <a:buNone/>
            </a:pPr>
            <a:r>
              <a:rPr lang="pt-BR" sz="1800" b="1" i="1" dirty="0"/>
              <a:t>    LEARNING_RATE = </a:t>
            </a:r>
            <a:r>
              <a:rPr lang="pt-BR" sz="1800" b="1" i="1" dirty="0" err="1"/>
              <a:t>args.learning_rate</a:t>
            </a:r>
            <a:r>
              <a:rPr lang="pt-BR" sz="1800" b="1" i="1" dirty="0"/>
              <a:t> or 0.01</a:t>
            </a:r>
            <a:endParaRPr dirty="0"/>
          </a:p>
          <a:p>
            <a:pPr marL="0" lvl="0" indent="0" algn="l" rtl="0">
              <a:lnSpc>
                <a:spcPct val="90000"/>
              </a:lnSpc>
              <a:spcBef>
                <a:spcPts val="600"/>
              </a:spcBef>
              <a:spcAft>
                <a:spcPts val="0"/>
              </a:spcAft>
              <a:buClr>
                <a:schemeClr val="dk1"/>
              </a:buClr>
              <a:buSzPts val="1800"/>
              <a:buNone/>
            </a:pPr>
            <a:r>
              <a:rPr lang="pt-BR" sz="1800" b="1" i="1" dirty="0"/>
              <a:t>    BATCH_SIZE = </a:t>
            </a:r>
            <a:r>
              <a:rPr lang="pt-BR" sz="1800" b="1" i="1" dirty="0" err="1"/>
              <a:t>args.batch_size</a:t>
            </a:r>
            <a:r>
              <a:rPr lang="pt-BR" sz="1800" b="1" i="1" dirty="0"/>
              <a:t> or 32</a:t>
            </a:r>
            <a:endParaRPr dirty="0"/>
          </a:p>
          <a:p>
            <a:pPr marL="0" lvl="0" indent="0" algn="l" rtl="0">
              <a:lnSpc>
                <a:spcPct val="90000"/>
              </a:lnSpc>
              <a:spcBef>
                <a:spcPts val="600"/>
              </a:spcBef>
              <a:spcAft>
                <a:spcPts val="0"/>
              </a:spcAft>
              <a:buClr>
                <a:schemeClr val="dk1"/>
              </a:buClr>
              <a:buSzPts val="1600"/>
              <a:buNone/>
            </a:pPr>
            <a:r>
              <a:rPr lang="pt-BR" sz="1600" dirty="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dirty="0"/>
          </a:p>
          <a:p>
            <a:pPr marL="228600" lvl="0" indent="-114300" algn="l" rtl="0">
              <a:lnSpc>
                <a:spcPct val="90000"/>
              </a:lnSpc>
              <a:spcBef>
                <a:spcPts val="600"/>
              </a:spcBef>
              <a:spcAft>
                <a:spcPts val="0"/>
              </a:spcAft>
              <a:buClr>
                <a:schemeClr val="dk1"/>
              </a:buClr>
              <a:buSzPts val="1800"/>
              <a:buNone/>
            </a:pPr>
            <a:endParaRPr sz="1800" b="1" i="1" dirty="0"/>
          </a:p>
          <a:p>
            <a:pPr marL="228600" lvl="0" indent="-50800" algn="l" rtl="0">
              <a:lnSpc>
                <a:spcPct val="90000"/>
              </a:lnSpc>
              <a:spcBef>
                <a:spcPts val="1000"/>
              </a:spcBef>
              <a:spcAft>
                <a:spcPts val="0"/>
              </a:spcAft>
              <a:buClr>
                <a:schemeClr val="dk1"/>
              </a:buClr>
              <a:buSzPts val="2800"/>
              <a:buNone/>
            </a:pPr>
            <a:endParaRPr b="1"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94" name="Google Shape;1094;p116"/>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95" name="Google Shape;1095;p116"/>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02" name="Google Shape;1102;p117"/>
          <p:cNvSpPr txBox="1">
            <a:spLocks noGrp="1"/>
          </p:cNvSpPr>
          <p:nvPr>
            <p:ph type="body" idx="1"/>
          </p:nvPr>
        </p:nvSpPr>
        <p:spPr>
          <a:xfrm>
            <a:off x="838199" y="1690688"/>
            <a:ext cx="589220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pt-BR" sz="18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model = train(num_classes=classes,</a:t>
            </a:r>
            <a:endParaRPr/>
          </a:p>
          <a:p>
            <a:pPr marL="0" lvl="0" indent="0" algn="l" rtl="0">
              <a:lnSpc>
                <a:spcPct val="90000"/>
              </a:lnSpc>
              <a:spcBef>
                <a:spcPts val="600"/>
              </a:spcBef>
              <a:spcAft>
                <a:spcPts val="0"/>
              </a:spcAft>
              <a:buClr>
                <a:schemeClr val="dk1"/>
              </a:buClr>
              <a:buSzPts val="1800"/>
              <a:buNone/>
            </a:pPr>
            <a:r>
              <a:rPr lang="pt-BR" sz="1800" b="1" i="1"/>
              <a:t>              learning_rate=LEARNING_RATE,</a:t>
            </a:r>
            <a:endParaRPr/>
          </a:p>
          <a:p>
            <a:pPr marL="0" lvl="0" indent="0" algn="l" rtl="0">
              <a:lnSpc>
                <a:spcPct val="90000"/>
              </a:lnSpc>
              <a:spcBef>
                <a:spcPts val="600"/>
              </a:spcBef>
              <a:spcAft>
                <a:spcPts val="0"/>
              </a:spcAft>
              <a:buClr>
                <a:schemeClr val="dk1"/>
              </a:buClr>
              <a:buSzPts val="1800"/>
              <a:buNone/>
            </a:pPr>
            <a:r>
              <a:rPr lang="pt-BR" sz="1800" b="1" i="1"/>
              <a:t>              num_epochs=EPOCHS,</a:t>
            </a:r>
            <a:endParaRPr/>
          </a:p>
          <a:p>
            <a:pPr marL="0" lvl="0" indent="0" algn="l" rtl="0">
              <a:lnSpc>
                <a:spcPct val="90000"/>
              </a:lnSpc>
              <a:spcBef>
                <a:spcPts val="600"/>
              </a:spcBef>
              <a:spcAft>
                <a:spcPts val="0"/>
              </a:spcAft>
              <a:buClr>
                <a:schemeClr val="dk1"/>
              </a:buClr>
              <a:buSzPts val="1800"/>
              <a:buNone/>
            </a:pPr>
            <a:r>
              <a:rPr lang="pt-BR" sz="1800" b="1" i="1"/>
              <a:t>              alpha=0.35,</a:t>
            </a:r>
            <a:endParaRPr/>
          </a:p>
          <a:p>
            <a:pPr marL="0" lvl="0" indent="0" algn="l" rtl="0">
              <a:lnSpc>
                <a:spcPct val="90000"/>
              </a:lnSpc>
              <a:spcBef>
                <a:spcPts val="600"/>
              </a:spcBef>
              <a:spcAft>
                <a:spcPts val="0"/>
              </a:spcAft>
              <a:buClr>
                <a:schemeClr val="dk1"/>
              </a:buClr>
              <a:buSzPts val="1800"/>
              <a:buNone/>
            </a:pPr>
            <a:r>
              <a:rPr lang="pt-BR" sz="1800" b="1" i="1"/>
              <a:t>              object_weight=100,</a:t>
            </a:r>
            <a:endParaRPr/>
          </a:p>
          <a:p>
            <a:pPr marL="0" lvl="0" indent="0" algn="l" rtl="0">
              <a:lnSpc>
                <a:spcPct val="90000"/>
              </a:lnSpc>
              <a:spcBef>
                <a:spcPts val="600"/>
              </a:spcBef>
              <a:spcAft>
                <a:spcPts val="0"/>
              </a:spcAft>
              <a:buClr>
                <a:schemeClr val="dk1"/>
              </a:buClr>
              <a:buSzPts val="1800"/>
              <a:buNone/>
            </a:pPr>
            <a:r>
              <a:rPr lang="pt-BR" sz="1800" b="1" i="1"/>
              <a:t>              train_dataset=train_dataset,</a:t>
            </a:r>
            <a:endParaRPr/>
          </a:p>
          <a:p>
            <a:pPr marL="0" lvl="0" indent="0" algn="l" rtl="0">
              <a:lnSpc>
                <a:spcPct val="90000"/>
              </a:lnSpc>
              <a:spcBef>
                <a:spcPts val="600"/>
              </a:spcBef>
              <a:spcAft>
                <a:spcPts val="0"/>
              </a:spcAft>
              <a:buClr>
                <a:schemeClr val="dk1"/>
              </a:buClr>
              <a:buSzPts val="1800"/>
              <a:buNone/>
            </a:pPr>
            <a:r>
              <a:rPr lang="pt-BR" sz="1800" b="1" i="1"/>
              <a:t>              validation_dataset=validation_dataset,</a:t>
            </a:r>
            <a:endParaRPr/>
          </a:p>
          <a:p>
            <a:pPr marL="0" lvl="0" indent="0" algn="l" rtl="0">
              <a:lnSpc>
                <a:spcPct val="90000"/>
              </a:lnSpc>
              <a:spcBef>
                <a:spcPts val="600"/>
              </a:spcBef>
              <a:spcAft>
                <a:spcPts val="0"/>
              </a:spcAft>
              <a:buClr>
                <a:schemeClr val="dk1"/>
              </a:buClr>
              <a:buSzPts val="1800"/>
              <a:buNone/>
            </a:pPr>
            <a:r>
              <a:rPr lang="pt-BR" sz="1800" b="1" i="1"/>
              <a:t>              best_model_path=BEST_MODEL_PATH,</a:t>
            </a:r>
            <a:endParaRPr/>
          </a:p>
          <a:p>
            <a:pPr marL="0" lvl="0" indent="0" algn="l" rtl="0">
              <a:lnSpc>
                <a:spcPct val="90000"/>
              </a:lnSpc>
              <a:spcBef>
                <a:spcPts val="600"/>
              </a:spcBef>
              <a:spcAft>
                <a:spcPts val="0"/>
              </a:spcAft>
              <a:buClr>
                <a:schemeClr val="dk1"/>
              </a:buClr>
              <a:buSzPts val="1800"/>
              <a:buNone/>
            </a:pPr>
            <a:r>
              <a:rPr lang="pt-BR" sz="1800" b="1" i="1"/>
              <a:t>              input_shape=MODEL_INPUT_SHAPE,</a:t>
            </a:r>
            <a:endParaRPr/>
          </a:p>
          <a:p>
            <a:pPr marL="0" lvl="0" indent="0" algn="l" rtl="0">
              <a:lnSpc>
                <a:spcPct val="90000"/>
              </a:lnSpc>
              <a:spcBef>
                <a:spcPts val="600"/>
              </a:spcBef>
              <a:spcAft>
                <a:spcPts val="0"/>
              </a:spcAft>
              <a:buClr>
                <a:schemeClr val="dk1"/>
              </a:buClr>
              <a:buSzPts val="1800"/>
              <a:buNone/>
            </a:pPr>
            <a:r>
              <a:rPr lang="pt-BR" sz="1800" b="1" i="1"/>
              <a:t>              batch_size=BATCH_SIZE,</a:t>
            </a:r>
            <a:endParaRPr/>
          </a:p>
          <a:p>
            <a:pPr marL="0" lvl="0" indent="0" algn="l" rtl="0">
              <a:lnSpc>
                <a:spcPct val="90000"/>
              </a:lnSpc>
              <a:spcBef>
                <a:spcPts val="600"/>
              </a:spcBef>
              <a:spcAft>
                <a:spcPts val="0"/>
              </a:spcAft>
              <a:buClr>
                <a:schemeClr val="dk1"/>
              </a:buClr>
              <a:buSzPts val="1800"/>
              <a:buNone/>
            </a:pPr>
            <a:r>
              <a:rPr lang="pt-BR" sz="1800" b="1" i="1"/>
              <a:t>              use_velo=False,</a:t>
            </a:r>
            <a:endParaRPr/>
          </a:p>
          <a:p>
            <a:pPr marL="0" lvl="0" indent="0" algn="l" rtl="0">
              <a:lnSpc>
                <a:spcPct val="90000"/>
              </a:lnSpc>
              <a:spcBef>
                <a:spcPts val="600"/>
              </a:spcBef>
              <a:spcAft>
                <a:spcPts val="0"/>
              </a:spcAft>
              <a:buClr>
                <a:schemeClr val="dk1"/>
              </a:buClr>
              <a:buSzPts val="1800"/>
              <a:buNone/>
            </a:pPr>
            <a:r>
              <a:rPr lang="pt-BR" sz="1800" b="1" i="1"/>
              <a:t>              ensure_determinism=ensure_determinism)</a:t>
            </a:r>
            <a:endParaRPr/>
          </a:p>
          <a:p>
            <a:pPr marL="0" lvl="0" indent="0" algn="l" rtl="0">
              <a:lnSpc>
                <a:spcPct val="90000"/>
              </a:lnSpc>
              <a:spcBef>
                <a:spcPts val="600"/>
              </a:spcBef>
              <a:spcAft>
                <a:spcPts val="0"/>
              </a:spcAft>
              <a:buClr>
                <a:schemeClr val="dk1"/>
              </a:buClr>
              <a:buSzPts val="1600"/>
              <a:buNone/>
            </a:pPr>
            <a:endParaRPr sz="1600"/>
          </a:p>
          <a:p>
            <a:pPr marL="228600" lvl="0" indent="-114300" algn="l" rtl="0">
              <a:lnSpc>
                <a:spcPct val="90000"/>
              </a:lnSpc>
              <a:spcBef>
                <a:spcPts val="600"/>
              </a:spcBef>
              <a:spcAft>
                <a:spcPts val="0"/>
              </a:spcAft>
              <a:buClr>
                <a:schemeClr val="dk1"/>
              </a:buClr>
              <a:buSzPts val="1800"/>
              <a:buNone/>
            </a:pPr>
            <a:endParaRPr sz="1800" b="1"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03" name="Google Shape;1103;p117"/>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04" name="Google Shape;1104;p117"/>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105" name="Google Shape;1105;p117"/>
          <p:cNvSpPr txBox="1"/>
          <p:nvPr/>
        </p:nvSpPr>
        <p:spPr>
          <a:xfrm>
            <a:off x="5911702" y="1254753"/>
            <a:ext cx="628029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Os parâmetros são explicados abaixo: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num_classes: </a:t>
            </a:r>
            <a:r>
              <a:rPr lang="pt-BR" sz="1800">
                <a:solidFill>
                  <a:schemeClr val="dk1"/>
                </a:solidFill>
                <a:latin typeface="Calibri"/>
                <a:ea typeface="Calibri"/>
                <a:cs typeface="Calibri"/>
                <a:sym typeface="Calibri"/>
              </a:rPr>
              <a:t>O número de classes no conjunto de dados.</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learning_rate: </a:t>
            </a:r>
            <a:r>
              <a:rPr lang="pt-BR" sz="1800">
                <a:solidFill>
                  <a:schemeClr val="dk1"/>
                </a:solidFill>
                <a:latin typeface="Calibri"/>
                <a:ea typeface="Calibri"/>
                <a:cs typeface="Calibri"/>
                <a:sym typeface="Calibri"/>
              </a:rPr>
              <a:t>A taxa de aprendizado para o otimizador.</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num_epochs: </a:t>
            </a:r>
            <a:r>
              <a:rPr lang="pt-BR" sz="1800">
                <a:solidFill>
                  <a:schemeClr val="dk1"/>
                </a:solidFill>
                <a:latin typeface="Calibri"/>
                <a:ea typeface="Calibri"/>
                <a:cs typeface="Calibri"/>
                <a:sym typeface="Calibri"/>
              </a:rPr>
              <a:t>O número de épocas para treinar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alpha: </a:t>
            </a:r>
            <a:r>
              <a:rPr lang="pt-BR" sz="1800">
                <a:solidFill>
                  <a:schemeClr val="dk1"/>
                </a:solidFill>
                <a:latin typeface="Calibri"/>
                <a:ea typeface="Calibri"/>
                <a:cs typeface="Calibri"/>
                <a:sym typeface="Calibri"/>
              </a:rPr>
              <a:t>Um hiperparâmetro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object_weight: </a:t>
            </a:r>
            <a:r>
              <a:rPr lang="pt-BR" sz="1800">
                <a:solidFill>
                  <a:schemeClr val="dk1"/>
                </a:solidFill>
                <a:latin typeface="Calibri"/>
                <a:ea typeface="Calibri"/>
                <a:cs typeface="Calibri"/>
                <a:sym typeface="Calibri"/>
              </a:rPr>
              <a:t>Um peso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train_dataset: </a:t>
            </a:r>
            <a:r>
              <a:rPr lang="pt-BR" sz="1800">
                <a:solidFill>
                  <a:schemeClr val="dk1"/>
                </a:solidFill>
                <a:latin typeface="Calibri"/>
                <a:ea typeface="Calibri"/>
                <a:cs typeface="Calibri"/>
                <a:sym typeface="Calibri"/>
              </a:rPr>
              <a:t>O conjunto de dados de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validation_dataset: </a:t>
            </a:r>
            <a:r>
              <a:rPr lang="pt-BR" sz="1800">
                <a:solidFill>
                  <a:schemeClr val="dk1"/>
                </a:solidFill>
                <a:latin typeface="Calibri"/>
                <a:ea typeface="Calibri"/>
                <a:cs typeface="Calibri"/>
                <a:sym typeface="Calibri"/>
              </a:rPr>
              <a:t>O conjunto de dados de validação.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best_model_path: </a:t>
            </a:r>
            <a:r>
              <a:rPr lang="pt-BR" sz="1800">
                <a:solidFill>
                  <a:schemeClr val="dk1"/>
                </a:solidFill>
                <a:latin typeface="Calibri"/>
                <a:ea typeface="Calibri"/>
                <a:cs typeface="Calibri"/>
                <a:sym typeface="Calibri"/>
              </a:rPr>
              <a:t>O caminho para salvar o melhor modelo durante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input_shape: </a:t>
            </a:r>
            <a:r>
              <a:rPr lang="pt-BR" sz="1800">
                <a:solidFill>
                  <a:schemeClr val="dk1"/>
                </a:solidFill>
                <a:latin typeface="Calibri"/>
                <a:ea typeface="Calibri"/>
                <a:cs typeface="Calibri"/>
                <a:sym typeface="Calibri"/>
              </a:rPr>
              <a:t>A forma da entrada para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batch_size:</a:t>
            </a:r>
            <a:r>
              <a:rPr lang="pt-BR" sz="1800">
                <a:solidFill>
                  <a:schemeClr val="dk1"/>
                </a:solidFill>
                <a:latin typeface="Calibri"/>
                <a:ea typeface="Calibri"/>
                <a:cs typeface="Calibri"/>
                <a:sym typeface="Calibri"/>
              </a:rPr>
              <a:t> O tamanho do lote para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use_velo: </a:t>
            </a:r>
            <a:r>
              <a:rPr lang="pt-BR" sz="1800">
                <a:solidFill>
                  <a:schemeClr val="dk1"/>
                </a:solidFill>
                <a:latin typeface="Calibri"/>
                <a:ea typeface="Calibri"/>
                <a:cs typeface="Calibri"/>
                <a:sym typeface="Calibri"/>
              </a:rPr>
              <a:t>Um sinalizador para usar ou não o VeLo (um otimizador de aprendizado).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ensure_determinism: </a:t>
            </a:r>
            <a:r>
              <a:rPr lang="pt-BR" sz="1800">
                <a:solidFill>
                  <a:schemeClr val="dk1"/>
                </a:solidFill>
                <a:latin typeface="Calibri"/>
                <a:ea typeface="Calibri"/>
                <a:cs typeface="Calibri"/>
                <a:sym typeface="Calibri"/>
              </a:rPr>
              <a:t>Um sinalizador para garantir ou não o determinismo durante o treinamento.</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12" name="Google Shape;1112;p118"/>
          <p:cNvSpPr txBox="1">
            <a:spLocks noGrp="1"/>
          </p:cNvSpPr>
          <p:nvPr>
            <p:ph type="body" idx="1"/>
          </p:nvPr>
        </p:nvSpPr>
        <p:spPr>
          <a:xfrm>
            <a:off x="838199"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disable_per_channel_quantization = False</a:t>
            </a:r>
            <a:endParaRPr/>
          </a:p>
          <a:p>
            <a:pPr marL="0" lvl="0" indent="0" algn="l" rtl="0">
              <a:lnSpc>
                <a:spcPct val="90000"/>
              </a:lnSpc>
              <a:spcBef>
                <a:spcPts val="600"/>
              </a:spcBef>
              <a:spcAft>
                <a:spcPts val="0"/>
              </a:spcAft>
              <a:buClr>
                <a:schemeClr val="dk1"/>
              </a:buClr>
              <a:buSzPts val="1800"/>
              <a:buNone/>
            </a:pPr>
            <a:endParaRPr sz="1800" b="1" i="1"/>
          </a:p>
          <a:p>
            <a:pPr marL="0" lvl="0" indent="0" algn="l" rtl="0">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sz="1800"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13" name="Google Shape;1113;p11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14" name="Google Shape;1114;p11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19"/>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25" name="Google Shape;1125;p12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dirty="0"/>
              <a:t>1° PASSO: Criação da base de dados. Faça sua própria ou adquira base de dados através da internet, pelo </a:t>
            </a:r>
            <a:r>
              <a:rPr lang="pt-BR" u="sng" dirty="0" err="1">
                <a:solidFill>
                  <a:schemeClr val="hlink"/>
                </a:solidFill>
                <a:hlinkClick r:id="rId3"/>
              </a:rPr>
              <a:t>kaggle</a:t>
            </a:r>
            <a:r>
              <a:rPr lang="pt-BR" dirty="0"/>
              <a:t> pelo </a:t>
            </a:r>
            <a:r>
              <a:rPr lang="pt-BR" u="sng" dirty="0" err="1">
                <a:solidFill>
                  <a:schemeClr val="hlink"/>
                </a:solidFill>
                <a:hlinkClick r:id="rId4"/>
              </a:rPr>
              <a:t>roboflow</a:t>
            </a:r>
            <a:r>
              <a:rPr lang="pt-BR" dirty="0"/>
              <a:t>, artigos científicos. Verificar se são imagens para detecção de objetos e se possuem </a:t>
            </a:r>
            <a:r>
              <a:rPr lang="pt-BR" dirty="0" err="1"/>
              <a:t>label</a:t>
            </a:r>
            <a:r>
              <a:rPr lang="pt-BR" dirty="0"/>
              <a:t>, ou seja se são rotuladas e possuem bounding boxes.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dirty="0"/>
              <a:t>2° PASSO: Adequação aos requisitos necessários para um bom funcionamento do modelo FOMO para os seus dados. Redimensionar, esticar a imagem, cortar. Filtrar e </a:t>
            </a:r>
            <a:r>
              <a:rPr lang="pt-BR" dirty="0" err="1"/>
              <a:t>pré</a:t>
            </a:r>
            <a:r>
              <a:rPr lang="pt-BR" dirty="0"/>
              <a:t>-processar a imagem, escolher o modelo de detecção de objetos e salvar a criação do Impulso.</a:t>
            </a:r>
            <a:endParaRPr i="1" dirty="0"/>
          </a:p>
          <a:p>
            <a:pPr marL="228600" lvl="0" indent="-5080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1758950" y="1178075"/>
            <a:ext cx="8674100" cy="3399850"/>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201" y="4794499"/>
            <a:ext cx="10515599" cy="1862048"/>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2" name="Google Shape;1132;p12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9" name="Google Shape;1139;p12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marL="0" lvl="0" indent="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marL="228600" lvl="0" indent="-104140" algn="just" rtl="0">
              <a:lnSpc>
                <a:spcPct val="90000"/>
              </a:lnSpc>
              <a:spcBef>
                <a:spcPts val="1000"/>
              </a:spcBef>
              <a:spcAft>
                <a:spcPts val="0"/>
              </a:spcAft>
              <a:buClr>
                <a:schemeClr val="dk1"/>
              </a:buClr>
              <a:buSzPct val="100000"/>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46" name="Google Shape;1146;p12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pt-BR" dirty="0"/>
              <a:t>9° PASSO: Testando o modelo sugerido pelo EON </a:t>
            </a:r>
            <a:r>
              <a:rPr lang="pt-BR" dirty="0" err="1"/>
              <a:t>tunner</a:t>
            </a:r>
            <a:r>
              <a:rPr lang="pt-BR" dirty="0"/>
              <a:t>,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a:t>
            </a:r>
            <a:r>
              <a:rPr lang="pt-BR" dirty="0" err="1"/>
              <a:t>tunner</a:t>
            </a:r>
            <a:r>
              <a:rPr lang="pt-BR" dirty="0"/>
              <a:t>, para que ele ajuste conforme esta solicitação.</a:t>
            </a:r>
            <a:endParaRPr dirty="0"/>
          </a:p>
          <a:p>
            <a:pPr marL="0" lvl="0" indent="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lang="pt-BR" i="1" dirty="0"/>
              <a:t>Batch </a:t>
            </a:r>
            <a:r>
              <a:rPr lang="pt-BR" i="1" dirty="0" err="1"/>
              <a:t>Size</a:t>
            </a:r>
            <a:r>
              <a:rPr lang="pt-BR" i="1" dirty="0"/>
              <a:t>, Learning rate, Data </a:t>
            </a:r>
            <a:r>
              <a:rPr lang="pt-BR" i="1" dirty="0" err="1"/>
              <a:t>augmentation</a:t>
            </a:r>
            <a:r>
              <a:rPr lang="pt-BR" i="1" dirty="0"/>
              <a:t>, </a:t>
            </a:r>
            <a:r>
              <a:rPr lang="pt-BR" i="1" dirty="0" err="1"/>
              <a:t>learned</a:t>
            </a:r>
            <a:r>
              <a:rPr lang="pt-BR" i="1" dirty="0"/>
              <a:t> </a:t>
            </a:r>
            <a:r>
              <a:rPr lang="pt-BR" i="1" dirty="0" err="1"/>
              <a:t>optimizer</a:t>
            </a:r>
            <a:r>
              <a:rPr lang="pt-BR" i="1" dirty="0"/>
              <a:t>, </a:t>
            </a:r>
            <a:r>
              <a:rPr lang="pt-BR" i="1" dirty="0" err="1"/>
              <a:t>Number</a:t>
            </a:r>
            <a:r>
              <a:rPr lang="pt-BR" i="1" dirty="0"/>
              <a:t> </a:t>
            </a:r>
            <a:r>
              <a:rPr lang="pt-BR" i="1" dirty="0" err="1"/>
              <a:t>of</a:t>
            </a:r>
            <a:r>
              <a:rPr lang="pt-BR" i="1" dirty="0"/>
              <a:t> </a:t>
            </a:r>
            <a:r>
              <a:rPr lang="pt-BR" i="1" dirty="0" err="1"/>
              <a:t>cycles</a:t>
            </a:r>
            <a:r>
              <a:rPr lang="pt-BR" i="1" dirty="0"/>
              <a:t> or </a:t>
            </a:r>
            <a:r>
              <a:rPr lang="pt-BR" i="1" dirty="0" err="1"/>
              <a:t>epochs</a:t>
            </a:r>
            <a:r>
              <a:rPr lang="pt-BR" i="1" dirty="0"/>
              <a:t>. </a:t>
            </a:r>
            <a:endParaRPr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53" name="Google Shape;1153;p12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pt-BR" dirty="0"/>
              <a:t>11° PASSO: Mas caso já tenha alterado tudo que fosse possível de se analisar subindo ou descendo valores, enquanto mantem outros, e não houve uma melhora que lhe interessou. Siga e clique nestes três pontos. Vá em switch </a:t>
            </a:r>
            <a:r>
              <a:rPr lang="pt-BR" dirty="0" err="1"/>
              <a:t>to</a:t>
            </a:r>
            <a:r>
              <a:rPr lang="pt-BR" dirty="0"/>
              <a:t> </a:t>
            </a:r>
            <a:r>
              <a:rPr lang="pt-BR" dirty="0" err="1"/>
              <a:t>keras</a:t>
            </a:r>
            <a:r>
              <a:rPr lang="pt-BR" dirty="0"/>
              <a:t>(expert) </a:t>
            </a:r>
            <a:r>
              <a:rPr lang="pt-BR" dirty="0" err="1"/>
              <a:t>mode</a:t>
            </a:r>
            <a:r>
              <a:rPr lang="pt-BR" dirty="0"/>
              <a:t> ou </a:t>
            </a:r>
            <a:r>
              <a:rPr lang="pt-BR" dirty="0" err="1"/>
              <a:t>edit</a:t>
            </a:r>
            <a:r>
              <a:rPr lang="pt-BR" dirty="0"/>
              <a:t> block </a:t>
            </a:r>
            <a:r>
              <a:rPr lang="pt-BR" dirty="0" err="1"/>
              <a:t>locally</a:t>
            </a:r>
            <a:r>
              <a:rPr lang="pt-BR" dirty="0"/>
              <a:t>. Ou irá editar dentro do </a:t>
            </a:r>
            <a:r>
              <a:rPr lang="pt-BR" dirty="0" err="1"/>
              <a:t>edge</a:t>
            </a:r>
            <a:r>
              <a:rPr lang="pt-BR" dirty="0"/>
              <a:t> impulse, ou irá editar localmente, baixando o arquivo .ZIP.</a:t>
            </a: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 12° PASSO: Neste ponto as alterações são de conhecimento mais técnico, podendo se alterar as configurações que são empregadas para que o FOMO funcione, e que você possa atribuir para avaliar se certas modificações irão te auxiliar ou não.</a:t>
            </a:r>
            <a:endParaRPr dirty="0"/>
          </a:p>
        </p:txBody>
      </p:sp>
      <p:pic>
        <p:nvPicPr>
          <p:cNvPr id="1154" name="Google Shape;1154;p124"/>
          <p:cNvPicPr preferRelativeResize="0"/>
          <p:nvPr/>
        </p:nvPicPr>
        <p:blipFill rotWithShape="1">
          <a:blip r:embed="rId3">
            <a:alphaModFix/>
          </a:blip>
          <a:srcRect l="2602" r="3221"/>
          <a:stretch/>
        </p:blipFill>
        <p:spPr>
          <a:xfrm>
            <a:off x="3739608" y="3277412"/>
            <a:ext cx="4556899" cy="1076325"/>
          </a:xfrm>
          <a:prstGeom prst="rect">
            <a:avLst/>
          </a:prstGeom>
          <a:noFill/>
          <a:ln>
            <a:noFill/>
          </a:ln>
        </p:spPr>
      </p:pic>
      <p:cxnSp>
        <p:nvCxnSpPr>
          <p:cNvPr id="1155" name="Google Shape;1155;p124"/>
          <p:cNvCxnSpPr/>
          <p:nvPr/>
        </p:nvCxnSpPr>
        <p:spPr>
          <a:xfrm>
            <a:off x="5196468" y="3866357"/>
            <a:ext cx="899532"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156" name="Google Shape;1156;p124"/>
          <p:cNvCxnSpPr/>
          <p:nvPr/>
        </p:nvCxnSpPr>
        <p:spPr>
          <a:xfrm>
            <a:off x="5196468" y="4152571"/>
            <a:ext cx="899532" cy="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2569934"/>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p>
        </p:txBody>
      </p:sp>
    </p:spTree>
    <p:extLst>
      <p:ext uri="{BB962C8B-B14F-4D97-AF65-F5344CB8AC3E}">
        <p14:creationId xmlns:p14="http://schemas.microsoft.com/office/powerpoint/2010/main" val="90854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1508105"/>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p>
        </p:txBody>
      </p:sp>
    </p:spTree>
    <p:extLst>
      <p:ext uri="{BB962C8B-B14F-4D97-AF65-F5344CB8AC3E}">
        <p14:creationId xmlns:p14="http://schemas.microsoft.com/office/powerpoint/2010/main" val="655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Origem do FOMO</a:t>
            </a:r>
            <a:endParaRPr dirty="0"/>
          </a:p>
        </p:txBody>
      </p:sp>
      <p:sp>
        <p:nvSpPr>
          <p:cNvPr id="317" name="Google Shape;31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41934" algn="just" rtl="0">
              <a:lnSpc>
                <a:spcPct val="90000"/>
              </a:lnSpc>
              <a:spcBef>
                <a:spcPts val="0"/>
              </a:spcBef>
              <a:spcAft>
                <a:spcPts val="0"/>
              </a:spcAft>
              <a:buClr>
                <a:schemeClr val="dk1"/>
              </a:buClr>
              <a:buSzPts val="2800"/>
              <a:buChar char="•"/>
            </a:pPr>
            <a:r>
              <a:rPr lang="pt-BR" b="0" i="0">
                <a:latin typeface="Calibri"/>
                <a:ea typeface="Calibri"/>
                <a:cs typeface="Calibri"/>
                <a:sym typeface="Calibri"/>
              </a:rPr>
              <a:t>O modelo FOMO é de propriedade da ferramenta Edge Impulse, foi inaugurado em março de 2022. Por </a:t>
            </a:r>
            <a:r>
              <a:rPr lang="pt-BR" b="0" i="0" u="sng">
                <a:solidFill>
                  <a:schemeClr val="hlink"/>
                </a:solidFill>
                <a:latin typeface="Calibri"/>
                <a:ea typeface="Calibri"/>
                <a:cs typeface="Calibri"/>
                <a:sym typeface="Calibri"/>
                <a:hlinkClick r:id="rId3"/>
              </a:rPr>
              <a:t>Louis Moreau</a:t>
            </a:r>
            <a:r>
              <a:rPr lang="pt-BR" b="0" i="0">
                <a:latin typeface="Calibri"/>
                <a:ea typeface="Calibri"/>
                <a:cs typeface="Calibri"/>
                <a:sym typeface="Calibri"/>
              </a:rPr>
              <a:t>.  </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FOMO é um novo algoritmo de aprendizado de máquina derivado da arquitetura MobileNetV2, que permite a detecção de objetos em dispositivos restritos.</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29" name="Google Shape;32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35" name="Google Shape;33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lang="pt-BR" b="1" i="1"/>
              <a:t>grid </a:t>
            </a:r>
            <a:r>
              <a:rPr lang="pt-BR"/>
              <a:t>e executamos o equivalente à classificação da imagem em todas as células do </a:t>
            </a:r>
            <a:r>
              <a:rPr lang="pt-BR" b="1" i="1"/>
              <a:t>grid, </a:t>
            </a:r>
            <a:r>
              <a:rPr lang="pt-BR"/>
              <a:t>de forma independente e em paralelo.</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Por predefinição, o tamanho do grid é de 8x8 </a:t>
            </a:r>
            <a:r>
              <a:rPr lang="pt-BR" b="1" i="1"/>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1" name="Google Shape;341;p29"/>
          <p:cNvPicPr preferRelativeResize="0"/>
          <p:nvPr/>
        </p:nvPicPr>
        <p:blipFill rotWithShape="1">
          <a:blip r:embed="rId3">
            <a:alphaModFix/>
          </a:blip>
          <a:srcRect/>
          <a:stretch/>
        </p:blipFill>
        <p:spPr>
          <a:xfrm>
            <a:off x="4533901" y="1264444"/>
            <a:ext cx="5249007" cy="5228431"/>
          </a:xfrm>
          <a:prstGeom prst="rect">
            <a:avLst/>
          </a:prstGeom>
          <a:noFill/>
          <a:ln>
            <a:noFill/>
          </a:ln>
        </p:spPr>
      </p:pic>
      <p:sp>
        <p:nvSpPr>
          <p:cNvPr id="342" name="Google Shape;342;p29"/>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96x96 dividida em grids de 12x12.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43" name="Google Shape;343;p29"/>
          <p:cNvPicPr preferRelativeResize="0"/>
          <p:nvPr/>
        </p:nvPicPr>
        <p:blipFill rotWithShape="1">
          <a:blip r:embed="rId3">
            <a:alphaModFix/>
          </a:blip>
          <a:srcRect r="70966" b="77562"/>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9" name="Google Shape;349;p30"/>
          <p:cNvPicPr preferRelativeResize="0"/>
          <p:nvPr/>
        </p:nvPicPr>
        <p:blipFill>
          <a:blip r:embed="rId3">
            <a:alphaModFix/>
          </a:blip>
          <a:stretch>
            <a:fillRect/>
          </a:stretch>
        </p:blipFill>
        <p:spPr>
          <a:xfrm>
            <a:off x="838188" y="1500275"/>
            <a:ext cx="4853078" cy="4862375"/>
          </a:xfrm>
          <a:prstGeom prst="rect">
            <a:avLst/>
          </a:prstGeom>
          <a:noFill/>
          <a:ln>
            <a:noFill/>
          </a:ln>
        </p:spPr>
      </p:pic>
      <p:sp>
        <p:nvSpPr>
          <p:cNvPr id="350" name="Google Shape;350;p30"/>
          <p:cNvSpPr txBox="1"/>
          <p:nvPr/>
        </p:nvSpPr>
        <p:spPr>
          <a:xfrm>
            <a:off x="5691275" y="4186688"/>
            <a:ext cx="2748000" cy="18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a:solidFill>
                  <a:schemeClr val="dk1"/>
                </a:solidFill>
                <a:latin typeface="Calibri"/>
                <a:ea typeface="Calibri"/>
                <a:cs typeface="Calibri"/>
                <a:sym typeface="Calibri"/>
              </a:rPr>
              <a:t>células vizinhas com a mesma classe são removidas (deixando pontuações mais altas).</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51" name="Google Shape;351;p30"/>
          <p:cNvPicPr preferRelativeResize="0"/>
          <p:nvPr/>
        </p:nvPicPr>
        <p:blipFill>
          <a:blip r:embed="rId4">
            <a:alphaModFix/>
          </a:blip>
          <a:stretch>
            <a:fillRect/>
          </a:stretch>
        </p:blipFill>
        <p:spPr>
          <a:xfrm>
            <a:off x="8591675" y="1843225"/>
            <a:ext cx="3447924" cy="3395683"/>
          </a:xfrm>
          <a:prstGeom prst="rect">
            <a:avLst/>
          </a:prstGeom>
          <a:noFill/>
          <a:ln>
            <a:noFill/>
          </a:ln>
        </p:spPr>
      </p:pic>
      <p:cxnSp>
        <p:nvCxnSpPr>
          <p:cNvPr id="352" name="Google Shape;352;p30"/>
          <p:cNvCxnSpPr>
            <a:endCxn id="351" idx="0"/>
          </p:cNvCxnSpPr>
          <p:nvPr/>
        </p:nvCxnSpPr>
        <p:spPr>
          <a:xfrm rot="10800000" flipH="1">
            <a:off x="5695937" y="1843225"/>
            <a:ext cx="4619700" cy="2051100"/>
          </a:xfrm>
          <a:prstGeom prst="curvedConnector4">
            <a:avLst>
              <a:gd name="adj1" fmla="val 31341"/>
              <a:gd name="adj2" fmla="val 111610"/>
            </a:avLst>
          </a:prstGeom>
          <a:noFill/>
          <a:ln w="28575" cap="flat" cmpd="sng">
            <a:solidFill>
              <a:srgbClr val="FF0000"/>
            </a:solidFill>
            <a:prstDash val="solid"/>
            <a:round/>
            <a:headEnd type="none" w="med" len="med"/>
            <a:tailEnd type="none" w="med" len="med"/>
          </a:ln>
        </p:spPr>
      </p:cxnSp>
      <p:sp>
        <p:nvSpPr>
          <p:cNvPr id="353" name="Google Shape;353;p30"/>
          <p:cNvSpPr/>
          <p:nvPr/>
        </p:nvSpPr>
        <p:spPr>
          <a:xfrm>
            <a:off x="10252775" y="1768275"/>
            <a:ext cx="129525" cy="137175"/>
          </a:xfrm>
          <a:custGeom>
            <a:avLst/>
            <a:gdLst/>
            <a:ahLst/>
            <a:cxnLst/>
            <a:rect l="l" t="t" r="r" b="b"/>
            <a:pathLst>
              <a:path w="5181" h="5487" extrusionOk="0">
                <a:moveTo>
                  <a:pt x="0" y="4268"/>
                </a:moveTo>
                <a:lnTo>
                  <a:pt x="5181" y="0"/>
                </a:lnTo>
                <a:lnTo>
                  <a:pt x="5181" y="5487"/>
                </a:lnTo>
                <a:close/>
              </a:path>
            </a:pathLst>
          </a:custGeom>
          <a:solidFill>
            <a:srgbClr val="FF0000"/>
          </a:solidFill>
          <a:ln w="9525" cap="flat" cmpd="sng">
            <a:solidFill>
              <a:srgbClr val="FF0000"/>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59" name="Google Shape;359;p31"/>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de 320x320 dividida em grids de 40x40.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60" name="Google Shape;360;p31"/>
          <p:cNvPicPr preferRelativeResize="0"/>
          <p:nvPr/>
        </p:nvPicPr>
        <p:blipFill rotWithShape="1">
          <a:blip r:embed="rId3">
            <a:alphaModFix/>
          </a:blip>
          <a:srcRect/>
          <a:stretch/>
        </p:blipFill>
        <p:spPr>
          <a:xfrm>
            <a:off x="5035710" y="1399381"/>
            <a:ext cx="5244781" cy="5203825"/>
          </a:xfrm>
          <a:prstGeom prst="rect">
            <a:avLst/>
          </a:prstGeom>
          <a:noFill/>
          <a:ln>
            <a:noFill/>
          </a:ln>
        </p:spPr>
      </p:pic>
      <p:pic>
        <p:nvPicPr>
          <p:cNvPr id="361" name="Google Shape;361;p31"/>
          <p:cNvPicPr preferRelativeResize="0"/>
          <p:nvPr/>
        </p:nvPicPr>
        <p:blipFill rotWithShape="1">
          <a:blip r:embed="rId3">
            <a:alphaModFix/>
          </a:blip>
          <a:srcRect l="2" t="55600" r="77240" b="30398"/>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a:blip r:embed="rId3">
            <a:alphaModFix/>
          </a:blip>
          <a:stretch>
            <a:fillRect/>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67" name="Google Shape;367;p32"/>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 resolução pode ser ajustada para cada caso de utilização, de acordo com qual camada for cortada o FOMO. Pode até treinar em fragmentos mais pequenos e depois aumentar a escala durante a inferência.</a:t>
            </a:r>
            <a:endParaRPr dirty="0"/>
          </a:p>
        </p:txBody>
      </p:sp>
      <p:pic>
        <p:nvPicPr>
          <p:cNvPr id="1026" name="Picture 2" descr="Camadas - Guia dev">
            <a:extLst>
              <a:ext uri="{FF2B5EF4-FFF2-40B4-BE49-F238E27FC236}">
                <a16:creationId xmlns:a16="http://schemas.microsoft.com/office/drawing/2014/main" id="{8ABC1A95-EACC-0574-602C-F860862D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3429000"/>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FOMO: Escolhas de Design</a:t>
            </a:r>
            <a:endParaRPr dirty="0"/>
          </a:p>
        </p:txBody>
      </p:sp>
      <p:sp>
        <p:nvSpPr>
          <p:cNvPr id="373" name="Google Shape;373;p33"/>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Na escolha do FOMO o primeiro objetivo, era executar a deteção de objetos em microcontroladores onde o flash e a RAM são, na maioria das vezes, muito limitados. </a:t>
            </a: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r>
              <a:rPr lang="pt-BR" dirty="0"/>
              <a:t>A versão mais pequena do FOMO (entrada em escala de cinzentos 96x96, MobileNetV2 0.05 alpha) corre em &lt;100KB RAM e ~10 </a:t>
            </a:r>
            <a:r>
              <a:rPr lang="pt-BR" dirty="0" err="1"/>
              <a:t>fps</a:t>
            </a:r>
            <a:r>
              <a:rPr lang="pt-BR" dirty="0"/>
              <a:t> em um Cortex-M4F a 80MHz.</a:t>
            </a:r>
            <a:endParaRPr dirty="0"/>
          </a:p>
          <a:p>
            <a:pPr marL="0" lvl="0" indent="0" algn="l" rtl="0">
              <a:lnSpc>
                <a:spcPct val="90000"/>
              </a:lnSpc>
              <a:spcBef>
                <a:spcPts val="1000"/>
              </a:spcBef>
              <a:spcAft>
                <a:spcPts val="0"/>
              </a:spcAft>
              <a:buClr>
                <a:schemeClr val="dk1"/>
              </a:buClr>
              <a:buSzPts val="2800"/>
              <a:buNone/>
            </a:pPr>
            <a:endParaRPr dirty="0"/>
          </a:p>
        </p:txBody>
      </p:sp>
      <p:pic>
        <p:nvPicPr>
          <p:cNvPr id="3" name="Imagem 2">
            <a:extLst>
              <a:ext uri="{FF2B5EF4-FFF2-40B4-BE49-F238E27FC236}">
                <a16:creationId xmlns:a16="http://schemas.microsoft.com/office/drawing/2014/main" id="{310944E7-1D46-3F1D-5761-F92D32BA7AD9}"/>
              </a:ext>
            </a:extLst>
          </p:cNvPr>
          <p:cNvPicPr>
            <a:picLocks noChangeAspect="1"/>
          </p:cNvPicPr>
          <p:nvPr/>
        </p:nvPicPr>
        <p:blipFill>
          <a:blip r:embed="rId3"/>
          <a:stretch>
            <a:fillRect/>
          </a:stretch>
        </p:blipFill>
        <p:spPr>
          <a:xfrm>
            <a:off x="-261256" y="2792475"/>
            <a:ext cx="2510972" cy="2099337"/>
          </a:xfrm>
          <a:prstGeom prst="rect">
            <a:avLst/>
          </a:prstGeom>
        </p:spPr>
      </p:pic>
      <p:pic>
        <p:nvPicPr>
          <p:cNvPr id="5" name="Imagem 4">
            <a:extLst>
              <a:ext uri="{FF2B5EF4-FFF2-40B4-BE49-F238E27FC236}">
                <a16:creationId xmlns:a16="http://schemas.microsoft.com/office/drawing/2014/main" id="{2DAFC021-F82C-B1BE-5751-2DAB9E81C0C6}"/>
              </a:ext>
            </a:extLst>
          </p:cNvPr>
          <p:cNvPicPr>
            <a:picLocks noChangeAspect="1"/>
          </p:cNvPicPr>
          <p:nvPr/>
        </p:nvPicPr>
        <p:blipFill>
          <a:blip r:embed="rId4"/>
          <a:stretch>
            <a:fillRect/>
          </a:stretch>
        </p:blipFill>
        <p:spPr>
          <a:xfrm>
            <a:off x="10425111" y="5238750"/>
            <a:ext cx="1857375" cy="1619250"/>
          </a:xfrm>
          <a:prstGeom prst="rect">
            <a:avLst/>
          </a:prstGeom>
        </p:spPr>
      </p:pic>
      <p:pic>
        <p:nvPicPr>
          <p:cNvPr id="11" name="Imagem 10">
            <a:extLst>
              <a:ext uri="{FF2B5EF4-FFF2-40B4-BE49-F238E27FC236}">
                <a16:creationId xmlns:a16="http://schemas.microsoft.com/office/drawing/2014/main" id="{E1E46FC0-0DB3-0B82-8534-AB1234B07A3D}"/>
              </a:ext>
            </a:extLst>
          </p:cNvPr>
          <p:cNvPicPr>
            <a:picLocks noChangeAspect="1"/>
          </p:cNvPicPr>
          <p:nvPr/>
        </p:nvPicPr>
        <p:blipFill>
          <a:blip r:embed="rId5"/>
          <a:stretch>
            <a:fillRect/>
          </a:stretch>
        </p:blipFill>
        <p:spPr>
          <a:xfrm rot="1380906">
            <a:off x="9179876" y="312072"/>
            <a:ext cx="2952750" cy="904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79" name="Google Shape;379;p34"/>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dirty="0"/>
              <a:t>O FOMO pode ser considerado como uma deteção de objetos em que as caixas delimitadoras são todas quadradas e, com a configuração predefinida, 1/8 da resolução da entrada.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Isto significa que funciona melhor quando os objetos têm todos um tamanho semelhante. Para muitos casos de utilização, por exemplo, aqueles com uma localização fixa da câmara.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O importante é os objetos não estarem próximos de si, pois como faz uma classificação por cada bloco antes da detecção ele funde este bloco e faz com que ocasionalmente ocorra um engano.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85" name="Google Shape;385;p35"/>
          <p:cNvPicPr preferRelativeResize="0"/>
          <p:nvPr/>
        </p:nvPicPr>
        <p:blipFill>
          <a:blip r:embed="rId3">
            <a:alphaModFix/>
          </a:blip>
          <a:stretch>
            <a:fillRect/>
          </a:stretch>
        </p:blipFill>
        <p:spPr>
          <a:xfrm>
            <a:off x="622175" y="1548625"/>
            <a:ext cx="4964254" cy="4862375"/>
          </a:xfrm>
          <a:prstGeom prst="rect">
            <a:avLst/>
          </a:prstGeom>
          <a:noFill/>
          <a:ln>
            <a:noFill/>
          </a:ln>
        </p:spPr>
      </p:pic>
      <p:pic>
        <p:nvPicPr>
          <p:cNvPr id="386" name="Google Shape;386;p35"/>
          <p:cNvPicPr preferRelativeResize="0"/>
          <p:nvPr/>
        </p:nvPicPr>
        <p:blipFill>
          <a:blip r:embed="rId4">
            <a:alphaModFix/>
          </a:blip>
          <a:stretch>
            <a:fillRect/>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2" name="Google Shape;392;p36"/>
          <p:cNvSpPr txBox="1"/>
          <p:nvPr/>
        </p:nvSpPr>
        <p:spPr>
          <a:xfrm>
            <a:off x="724250" y="2456850"/>
            <a:ext cx="5140800" cy="19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93" name="Google Shape;393;p36"/>
          <p:cNvPicPr preferRelativeResize="0"/>
          <p:nvPr/>
        </p:nvPicPr>
        <p:blipFill>
          <a:blip r:embed="rId3">
            <a:alphaModFix/>
          </a:blip>
          <a:stretch>
            <a:fillRect/>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9" name="Google Shape;399;p37"/>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lang="pt-BR" b="1" i="1"/>
              <a:t>grid</a:t>
            </a:r>
            <a:r>
              <a:rPr lang="pt-BR"/>
              <a:t> será "parafuso", "prego", “arroela“, “parafuso sextavado” e “</a:t>
            </a:r>
            <a:r>
              <a:rPr lang="pt-BR" b="1" i="1"/>
              <a:t>background</a:t>
            </a:r>
            <a:r>
              <a:rPr lang="pt-BR"/>
              <a:t>".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13" name="Google Shape;4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000000"/>
              </a:buClr>
              <a:buSzPts val="2600"/>
              <a:buNone/>
            </a:pPr>
            <a:r>
              <a:rPr lang="pt-BR" sz="2600" dirty="0">
                <a:solidFill>
                  <a:srgbClr val="000000"/>
                </a:solidFill>
                <a:latin typeface="Calibri"/>
                <a:ea typeface="Calibri"/>
                <a:cs typeface="Calibri"/>
                <a:sym typeface="Calibri"/>
              </a:rPr>
              <a:t>No corpo do modelo FOMO é utilizado camadas </a:t>
            </a:r>
            <a:r>
              <a:rPr lang="pt-BR" sz="2600" dirty="0" err="1">
                <a:solidFill>
                  <a:srgbClr val="000000"/>
                </a:solidFill>
                <a:latin typeface="Calibri"/>
                <a:ea typeface="Calibri"/>
                <a:cs typeface="Calibri"/>
                <a:sym typeface="Calibri"/>
              </a:rPr>
              <a:t>convolucionais</a:t>
            </a:r>
            <a:r>
              <a:rPr lang="pt-BR" sz="2600" dirty="0">
                <a:solidFill>
                  <a:srgbClr val="000000"/>
                </a:solidFill>
                <a:latin typeface="Calibri"/>
                <a:ea typeface="Calibri"/>
                <a:cs typeface="Calibri"/>
                <a:sym typeface="Calibri"/>
              </a:rPr>
              <a:t> (CNN), e</a:t>
            </a: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latin typeface="Calibri"/>
                <a:ea typeface="Calibri"/>
                <a:cs typeface="Calibri"/>
                <a:sym typeface="Calibri"/>
              </a:rPr>
              <a:t> O modelo pode até ser treinado com imagens rotuladas com caixas delimitadoras, de acordo com os </a:t>
            </a:r>
            <a:r>
              <a:rPr lang="pt-BR" sz="2600" b="1" i="1" dirty="0" err="1">
                <a:solidFill>
                  <a:srgbClr val="000000"/>
                </a:solidFill>
                <a:latin typeface="Calibri"/>
                <a:ea typeface="Calibri"/>
                <a:cs typeface="Calibri"/>
                <a:sym typeface="Calibri"/>
              </a:rPr>
              <a:t>label’s</a:t>
            </a:r>
            <a:r>
              <a:rPr lang="pt-BR" sz="2600" b="1" i="1" dirty="0">
                <a:solidFill>
                  <a:srgbClr val="000000"/>
                </a:solidFill>
                <a:latin typeface="Calibri"/>
                <a:ea typeface="Calibri"/>
                <a:cs typeface="Calibri"/>
                <a:sym typeface="Calibri"/>
              </a:rPr>
              <a:t> </a:t>
            </a:r>
            <a:r>
              <a:rPr lang="pt-BR" sz="2600" dirty="0">
                <a:solidFill>
                  <a:srgbClr val="000000"/>
                </a:solidFill>
                <a:latin typeface="Calibri"/>
                <a:ea typeface="Calibri"/>
                <a:cs typeface="Calibri"/>
                <a:sym typeface="Calibri"/>
              </a:rPr>
              <a:t>de alguma arquitetura que for usar de referência como base de dados, YOLO, COCO, XML pascal VOC, enfim. </a:t>
            </a:r>
            <a:endParaRPr dirty="0"/>
          </a:p>
          <a:p>
            <a:pPr marL="0" lvl="0" indent="0" algn="just" rtl="0">
              <a:lnSpc>
                <a:spcPct val="90000"/>
              </a:lnSpc>
              <a:spcBef>
                <a:spcPts val="1000"/>
              </a:spcBef>
              <a:spcAft>
                <a:spcPts val="0"/>
              </a:spcAft>
              <a:buClr>
                <a:schemeClr val="dk1"/>
              </a:buClr>
              <a:buSzPts val="2600"/>
              <a:buNone/>
            </a:pP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dirty="0"/>
          </a:p>
          <a:p>
            <a:pPr marL="0" lvl="0" indent="0" algn="just" rtl="0">
              <a:lnSpc>
                <a:spcPct val="90000"/>
              </a:lnSpc>
              <a:spcBef>
                <a:spcPts val="1000"/>
              </a:spcBef>
              <a:spcAft>
                <a:spcPts val="0"/>
              </a:spcAft>
              <a:buClr>
                <a:schemeClr val="dk1"/>
              </a:buClr>
              <a:buSzPts val="2600"/>
              <a:buNone/>
            </a:pP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9" name="Google Shape;44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u="sng">
                <a:solidFill>
                  <a:schemeClr val="hlink"/>
                </a:solidFill>
                <a:hlinkClick r:id="rId3"/>
              </a:rPr>
              <a:t>https://netron.app/</a:t>
            </a:r>
            <a:endParaRPr/>
          </a:p>
          <a:p>
            <a:pPr marL="0" lvl="0" indent="0" algn="l" rtl="0">
              <a:lnSpc>
                <a:spcPct val="90000"/>
              </a:lnSpc>
              <a:spcBef>
                <a:spcPts val="1000"/>
              </a:spcBef>
              <a:spcAft>
                <a:spcPts val="0"/>
              </a:spcAft>
              <a:buClr>
                <a:schemeClr val="dk1"/>
              </a:buClr>
              <a:buSzPts val="2800"/>
              <a:buNone/>
            </a:pPr>
            <a:endParaRPr/>
          </a:p>
        </p:txBody>
      </p:sp>
      <p:pic>
        <p:nvPicPr>
          <p:cNvPr id="450" name="Google Shape;450;p44" descr="Interface gráfica do usuário, Aplicativo, chat ou mensagem de texto&#10;&#10;Descrição gerada automaticamente"/>
          <p:cNvPicPr preferRelativeResize="0"/>
          <p:nvPr/>
        </p:nvPicPr>
        <p:blipFill rotWithShape="1">
          <a:blip r:embed="rId4">
            <a:alphaModFix/>
          </a:blip>
          <a:srcRect/>
          <a:stretch/>
        </p:blipFill>
        <p:spPr>
          <a:xfrm rot="-5400000">
            <a:off x="5420209" y="-2291442"/>
            <a:ext cx="1242724" cy="116259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26" name="Google Shape;426;p41"/>
          <p:cNvSpPr txBox="1">
            <a:spLocks noGrp="1"/>
          </p:cNvSpPr>
          <p:nvPr>
            <p:ph type="body" idx="1"/>
          </p:nvPr>
        </p:nvSpPr>
        <p:spPr>
          <a:xfrm>
            <a:off x="838200" y="1825625"/>
            <a:ext cx="5772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rgbClr val="000000"/>
              </a:buClr>
              <a:buSzPts val="2600"/>
              <a:buNone/>
            </a:pPr>
            <a:r>
              <a:rPr lang="pt-BR" sz="2600" dirty="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Para o cálculo do mAP é fundamental a </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variação do IoU (Intersection over Union), </a:t>
            </a:r>
            <a:endParaRPr sz="2600" dirty="0">
              <a:solidFill>
                <a:srgbClr val="000000"/>
              </a:solidFill>
            </a:endParaRPr>
          </a:p>
          <a:p>
            <a:pPr marL="0" lvl="0" indent="0" algn="just" rtl="0">
              <a:lnSpc>
                <a:spcPct val="90000"/>
              </a:lnSpc>
              <a:spcBef>
                <a:spcPts val="1000"/>
              </a:spcBef>
              <a:spcAft>
                <a:spcPts val="0"/>
              </a:spcAft>
              <a:buClr>
                <a:schemeClr val="dk1"/>
              </a:buClr>
              <a:buSzPts val="2800"/>
              <a:buNone/>
            </a:pPr>
            <a:endParaRPr dirty="0"/>
          </a:p>
        </p:txBody>
      </p:sp>
      <p:pic>
        <p:nvPicPr>
          <p:cNvPr id="427" name="Google Shape;427;p41"/>
          <p:cNvPicPr preferRelativeResize="0"/>
          <p:nvPr/>
        </p:nvPicPr>
        <p:blipFill rotWithShape="1">
          <a:blip r:embed="rId3">
            <a:alphaModFix/>
          </a:blip>
          <a:srcRect t="9444"/>
          <a:stretch/>
        </p:blipFill>
        <p:spPr>
          <a:xfrm>
            <a:off x="7735100" y="707775"/>
            <a:ext cx="4064700" cy="3008775"/>
          </a:xfrm>
          <a:prstGeom prst="rect">
            <a:avLst/>
          </a:prstGeom>
          <a:noFill/>
          <a:ln>
            <a:noFill/>
          </a:ln>
        </p:spPr>
      </p:pic>
      <p:pic>
        <p:nvPicPr>
          <p:cNvPr id="428" name="Google Shape;428;p41"/>
          <p:cNvPicPr preferRelativeResize="0"/>
          <p:nvPr/>
        </p:nvPicPr>
        <p:blipFill>
          <a:blip r:embed="rId4">
            <a:alphaModFix/>
          </a:blip>
          <a:stretch>
            <a:fillRect/>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63" name="Google Shape;46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No FOMO, o </a:t>
            </a:r>
            <a:r>
              <a:rPr lang="pt-BR" b="1" i="1"/>
              <a:t>grid </a:t>
            </a:r>
            <a:r>
              <a:rPr lang="pt-BR"/>
              <a:t>de características gerada pelo extrator de características baseado na MobileNetV2 é introduzido numa pequena cabeça de deteção </a:t>
            </a:r>
            <a:r>
              <a:rPr lang="pt-BR" b="1" i="1"/>
              <a:t>detection head</a:t>
            </a:r>
            <a:r>
              <a:rPr lang="pt-BR"/>
              <a:t>. Esta cabeça de deteção classifica cada uma das </a:t>
            </a:r>
            <a:r>
              <a:rPr lang="pt-BR" b="1"/>
              <a:t>n × n</a:t>
            </a:r>
            <a:r>
              <a:rPr lang="pt-BR"/>
              <a:t> características para prever os centros dos objetos.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a:blip r:embed="rId3">
            <a:alphaModFix/>
          </a:blip>
          <a:stretch>
            <a:fillRect/>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rgbClr val="FF0000"/>
                </a:solidFill>
                <a:latin typeface="Calibri"/>
                <a:ea typeface="Calibri"/>
                <a:cs typeface="Calibri"/>
                <a:sym typeface="Calibri"/>
              </a:rPr>
              <a:t>Stride</a:t>
            </a:r>
            <a:endParaRPr sz="2800">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Modelo de detecção</a:t>
            </a:r>
            <a:endParaRPr sz="2800">
              <a:solidFill>
                <a:schemeClr val="dk1"/>
              </a:solidFill>
              <a:latin typeface="Calibri"/>
              <a:ea typeface="Calibri"/>
              <a:cs typeface="Calibri"/>
              <a:sym typeface="Calibri"/>
            </a:endParaRPr>
          </a:p>
        </p:txBody>
      </p:sp>
      <p:pic>
        <p:nvPicPr>
          <p:cNvPr id="107" name="Google Shape;107;p15"/>
          <p:cNvPicPr preferRelativeResize="0"/>
          <p:nvPr/>
        </p:nvPicPr>
        <p:blipFill>
          <a:blip r:embed="rId4">
            <a:alphaModFix/>
          </a:blip>
          <a:stretch>
            <a:fillRect/>
          </a:stretch>
        </p:blipFill>
        <p:spPr>
          <a:xfrm rot="-5400000">
            <a:off x="9222950" y="2297950"/>
            <a:ext cx="571500" cy="323850"/>
          </a:xfrm>
          <a:prstGeom prst="rect">
            <a:avLst/>
          </a:prstGeom>
          <a:noFill/>
          <a:ln>
            <a:noFill/>
          </a:ln>
        </p:spPr>
      </p:pic>
      <p:pic>
        <p:nvPicPr>
          <p:cNvPr id="108" name="Google Shape;108;p15"/>
          <p:cNvPicPr preferRelativeResize="0"/>
          <p:nvPr/>
        </p:nvPicPr>
        <p:blipFill>
          <a:blip r:embed="rId5">
            <a:alphaModFix/>
          </a:blip>
          <a:stretch>
            <a:fillRect/>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chemeClr val="dk1"/>
                </a:solidFill>
                <a:latin typeface="Calibri"/>
                <a:ea typeface="Calibri"/>
                <a:cs typeface="Calibri"/>
                <a:sym typeface="Calibri"/>
              </a:rPr>
              <a:t>Carro ou background</a:t>
            </a:r>
            <a:endParaRPr sz="2500">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w="28575" cap="flat" cmpd="sng">
            <a:solidFill>
              <a:srgbClr val="FF0000"/>
            </a:solidFill>
            <a:prstDash val="solid"/>
            <a:round/>
            <a:headEnd type="none" w="med" len="med"/>
            <a:tailEnd type="triangle" w="med" len="med"/>
          </a:ln>
        </p:spPr>
      </p:cxnSp>
      <p:cxnSp>
        <p:nvCxnSpPr>
          <p:cNvPr id="112" name="Google Shape;112;p15"/>
          <p:cNvCxnSpPr/>
          <p:nvPr/>
        </p:nvCxnSpPr>
        <p:spPr>
          <a:xfrm rot="10800000">
            <a:off x="1923225" y="2060600"/>
            <a:ext cx="369000" cy="8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1320800" y="1690825"/>
            <a:ext cx="9637486"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Métricas do FOMO e métricas gerais de detecção de objetos</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
        <p:nvSpPr>
          <p:cNvPr id="2" name="Elipse 1">
            <a:extLst>
              <a:ext uri="{FF2B5EF4-FFF2-40B4-BE49-F238E27FC236}">
                <a16:creationId xmlns:a16="http://schemas.microsoft.com/office/drawing/2014/main" id="{7F3508B1-7068-C691-7B75-B0E8832F832E}"/>
              </a:ext>
            </a:extLst>
          </p:cNvPr>
          <p:cNvSpPr/>
          <p:nvPr/>
        </p:nvSpPr>
        <p:spPr>
          <a:xfrm>
            <a:off x="3469288" y="3929380"/>
            <a:ext cx="403412" cy="3585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95E25394-3E6A-5C43-4A19-9E2B39BF56C4}"/>
              </a:ext>
            </a:extLst>
          </p:cNvPr>
          <p:cNvSpPr/>
          <p:nvPr/>
        </p:nvSpPr>
        <p:spPr>
          <a:xfrm>
            <a:off x="7669363" y="4046468"/>
            <a:ext cx="403412" cy="3585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489" name="Google Shape;489;p49"/>
              <p:cNvSpPr txBox="1"/>
              <p:nvPr/>
            </p:nvSpPr>
            <p:spPr>
              <a:xfrm>
                <a:off x="753625" y="1998825"/>
                <a:ext cx="6771300" cy="4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mAP precisa de quais valores ?</a:t>
                </a:r>
              </a:p>
              <a:p>
                <a:pPr marL="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Matriz de confusão;</a:t>
                </a:r>
              </a:p>
              <a:p>
                <a:pPr marL="457200" lvl="0" indent="-406400" algn="l" rtl="0">
                  <a:spcBef>
                    <a:spcPts val="0"/>
                  </a:spcBef>
                  <a:spcAft>
                    <a:spcPts val="0"/>
                  </a:spcAft>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𝑃𝑟𝑒𝑐𝑖𝑠</m:t>
                    </m:r>
                    <m:r>
                      <a:rPr lang="pt-BR" sz="2800" i="1" dirty="0" smtClean="0">
                        <a:solidFill>
                          <a:schemeClr val="dk1"/>
                        </a:solidFill>
                        <a:latin typeface="Cambria Math" panose="02040503050406030204" pitchFamily="18" charset="0"/>
                        <a:ea typeface="Calibri"/>
                        <a:cs typeface="Calibri"/>
                        <a:sym typeface="Calibri"/>
                      </a:rPr>
                      <m:t>ã</m:t>
                    </m:r>
                    <m:r>
                      <a:rPr lang="pt-BR" sz="2800" i="1" dirty="0" smtClean="0">
                        <a:solidFill>
                          <a:schemeClr val="dk1"/>
                        </a:solidFill>
                        <a:latin typeface="Cambria Math" panose="02040503050406030204" pitchFamily="18" charset="0"/>
                        <a:ea typeface="Calibri"/>
                        <a:cs typeface="Calibri"/>
                        <a:sym typeface="Calibri"/>
                      </a:rPr>
                      <m:t>𝑜</m:t>
                    </m:r>
                    <m:r>
                      <a:rPr lang="pt-BR" sz="2800" i="1" dirty="0" smtClean="0">
                        <a:solidFill>
                          <a:schemeClr val="dk1"/>
                        </a:solidFill>
                        <a:latin typeface="Cambria Math" panose="02040503050406030204" pitchFamily="18" charset="0"/>
                        <a:ea typeface="Calibri"/>
                        <a:cs typeface="Calibri"/>
                        <a:sym typeface="Calibri"/>
                      </a:rPr>
                      <m:t> = </m:t>
                    </m:r>
                    <m:f>
                      <m:fPr>
                        <m:ctrlPr>
                          <a:rPr lang="ar-AE" sz="2800" i="1" dirty="0" smtClean="0">
                            <a:solidFill>
                              <a:schemeClr val="dk1"/>
                            </a:solidFill>
                            <a:latin typeface="Cambria Math" panose="02040503050406030204" pitchFamily="18" charset="0"/>
                            <a:ea typeface="Calibri"/>
                            <a:cs typeface="Calibri"/>
                            <a:sym typeface="Calibri"/>
                          </a:rPr>
                        </m:ctrlPr>
                      </m:fPr>
                      <m:num>
                        <m:r>
                          <a:rPr lang="pt-BR" sz="2800" b="0" i="1" dirty="0" smtClean="0">
                            <a:solidFill>
                              <a:schemeClr val="dk1"/>
                            </a:solidFill>
                            <a:latin typeface="Cambria Math" panose="02040503050406030204" pitchFamily="18" charset="0"/>
                            <a:ea typeface="Calibri"/>
                            <a:cs typeface="Calibri"/>
                            <a:sym typeface="Calibri"/>
                          </a:rPr>
                          <m:t>𝑉𝑃</m:t>
                        </m:r>
                      </m:num>
                      <m:den>
                        <m:r>
                          <a:rPr lang="ar-AE" sz="2800" i="1" dirty="0" smtClean="0">
                            <a:solidFill>
                              <a:schemeClr val="dk1"/>
                            </a:solidFill>
                            <a:latin typeface="Cambria Math" panose="02040503050406030204" pitchFamily="18" charset="0"/>
                            <a:ea typeface="Calibri"/>
                            <a:cs typeface="Calibri"/>
                            <a:sym typeface="Calibri"/>
                          </a:rPr>
                          <m:t>𝑉𝑃</m:t>
                        </m:r>
                        <m:r>
                          <a:rPr lang="ar-AE" sz="2800" i="1" dirty="0" smtClean="0">
                            <a:solidFill>
                              <a:schemeClr val="dk1"/>
                            </a:solidFill>
                            <a:latin typeface="Cambria Math" panose="02040503050406030204" pitchFamily="18" charset="0"/>
                            <a:ea typeface="Calibri"/>
                            <a:cs typeface="Calibri"/>
                            <a:sym typeface="Calibri"/>
                          </a:rPr>
                          <m:t> + </m:t>
                        </m:r>
                        <m:r>
                          <a:rPr lang="ar-AE" sz="2800" i="1" dirty="0" smtClean="0">
                            <a:solidFill>
                              <a:schemeClr val="dk1"/>
                            </a:solidFill>
                            <a:latin typeface="Cambria Math" panose="02040503050406030204" pitchFamily="18" charset="0"/>
                            <a:ea typeface="Calibri"/>
                            <a:cs typeface="Calibri"/>
                            <a:sym typeface="Calibri"/>
                          </a:rPr>
                          <m:t>𝐹𝑃</m:t>
                        </m:r>
                      </m:den>
                    </m:f>
                    <m:r>
                      <a:rPr lang="ar-AE" sz="2800" i="1" dirty="0" smtClean="0">
                        <a:solidFill>
                          <a:schemeClr val="dk1"/>
                        </a:solidFill>
                        <a:latin typeface="Cambria Math" panose="02040503050406030204" pitchFamily="18" charset="0"/>
                        <a:ea typeface="Calibri"/>
                        <a:cs typeface="Calibri"/>
                        <a:sym typeface="Calibri"/>
                      </a:rPr>
                      <m:t>;</m:t>
                    </m:r>
                  </m:oMath>
                </a14:m>
                <a:endParaRPr lang="ar-AE" sz="2800" dirty="0">
                  <a:solidFill>
                    <a:schemeClr val="dk1"/>
                  </a:solidFill>
                  <a:latin typeface="Calibri"/>
                  <a:ea typeface="Calibri"/>
                  <a:cs typeface="Calibri"/>
                  <a:sym typeface="Calibri"/>
                </a:endParaRPr>
              </a:p>
              <a:p>
                <a:pPr marL="457200" lvl="0" indent="-406400">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𝑅𝑒𝑐𝑎𝑙𝑙</m:t>
                    </m:r>
                    <m:r>
                      <a:rPr lang="pt-BR" sz="2800" i="1" dirty="0" smtClean="0">
                        <a:solidFill>
                          <a:schemeClr val="dk1"/>
                        </a:solidFill>
                        <a:latin typeface="Cambria Math" panose="02040503050406030204" pitchFamily="18" charset="0"/>
                        <a:ea typeface="Calibri"/>
                        <a:cs typeface="Calibri"/>
                        <a:sym typeface="Calibri"/>
                      </a:rPr>
                      <m:t> =</m:t>
                    </m:r>
                    <m:f>
                      <m:fPr>
                        <m:ctrlPr>
                          <a:rPr lang="pt-BR" sz="2800" i="1" dirty="0" smtClean="0">
                            <a:solidFill>
                              <a:schemeClr val="dk1"/>
                            </a:solidFill>
                            <a:latin typeface="Cambria Math" panose="02040503050406030204" pitchFamily="18" charset="0"/>
                            <a:ea typeface="Calibri"/>
                            <a:cs typeface="Calibri"/>
                            <a:sym typeface="Calibri"/>
                          </a:rPr>
                        </m:ctrlPr>
                      </m:fPr>
                      <m:num>
                        <m:r>
                          <a:rPr lang="pt-BR" sz="2800" i="1" dirty="0">
                            <a:solidFill>
                              <a:schemeClr val="dk1"/>
                            </a:solidFill>
                            <a:latin typeface="Cambria Math" panose="02040503050406030204" pitchFamily="18" charset="0"/>
                            <a:ea typeface="Calibri"/>
                            <a:cs typeface="Calibri"/>
                            <a:sym typeface="Calibri"/>
                          </a:rPr>
                          <m:t>𝑉𝑃</m:t>
                        </m:r>
                      </m:num>
                      <m:den>
                        <m:r>
                          <a:rPr lang="pt-BR" sz="2800" i="1" dirty="0" smtClean="0">
                            <a:solidFill>
                              <a:schemeClr val="dk1"/>
                            </a:solidFill>
                            <a:latin typeface="Cambria Math" panose="02040503050406030204" pitchFamily="18" charset="0"/>
                            <a:ea typeface="Calibri"/>
                            <a:cs typeface="Calibri"/>
                            <a:sym typeface="Calibri"/>
                          </a:rPr>
                          <m:t>𝑉𝑃</m:t>
                        </m:r>
                        <m:r>
                          <a:rPr lang="pt-BR" sz="2800" i="1" dirty="0" smtClean="0">
                            <a:solidFill>
                              <a:schemeClr val="dk1"/>
                            </a:solidFill>
                            <a:latin typeface="Cambria Math" panose="02040503050406030204" pitchFamily="18" charset="0"/>
                            <a:ea typeface="Calibri"/>
                            <a:cs typeface="Calibri"/>
                            <a:sym typeface="Calibri"/>
                          </a:rPr>
                          <m:t> + </m:t>
                        </m:r>
                        <m:r>
                          <a:rPr lang="pt-BR" sz="2800" i="1" dirty="0" smtClean="0">
                            <a:solidFill>
                              <a:schemeClr val="dk1"/>
                            </a:solidFill>
                            <a:latin typeface="Cambria Math" panose="02040503050406030204" pitchFamily="18" charset="0"/>
                            <a:ea typeface="Calibri"/>
                            <a:cs typeface="Calibri"/>
                            <a:sym typeface="Calibri"/>
                          </a:rPr>
                          <m:t>𝐹𝑁</m:t>
                        </m:r>
                      </m:den>
                    </m:f>
                    <m:r>
                      <a:rPr lang="pt-BR" sz="2800" i="1" dirty="0" smtClean="0">
                        <a:solidFill>
                          <a:schemeClr val="dk1"/>
                        </a:solidFill>
                        <a:latin typeface="Cambria Math" panose="02040503050406030204" pitchFamily="18" charset="0"/>
                        <a:ea typeface="Calibri"/>
                        <a:cs typeface="Calibri"/>
                        <a:sym typeface="Calibri"/>
                      </a:rPr>
                      <m:t>;</m:t>
                    </m:r>
                  </m:oMath>
                </a14:m>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Curva </a:t>
                </a:r>
                <a:r>
                  <a:rPr lang="pt-BR" sz="2800" b="1" i="1" dirty="0" err="1">
                    <a:solidFill>
                      <a:schemeClr val="dk1"/>
                    </a:solidFill>
                    <a:latin typeface="Calibri"/>
                    <a:ea typeface="Calibri"/>
                    <a:cs typeface="Calibri"/>
                    <a:sym typeface="Calibri"/>
                  </a:rPr>
                  <a:t>PrecisãoxRecall</a:t>
                </a:r>
                <a:r>
                  <a:rPr lang="pt-BR" sz="2800" dirty="0">
                    <a:solidFill>
                      <a:schemeClr val="dk1"/>
                    </a:solidFill>
                    <a:latin typeface="Calibri"/>
                    <a:ea typeface="Calibri"/>
                    <a:cs typeface="Calibri"/>
                    <a:sym typeface="Calibri"/>
                  </a:rPr>
                  <a:t> com variações de 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Calcule a área abaixo da curva para obter AP (</a:t>
                </a:r>
                <a:r>
                  <a:rPr lang="pt-BR" sz="2800" dirty="0" err="1">
                    <a:solidFill>
                      <a:schemeClr val="dk1"/>
                    </a:solidFill>
                    <a:latin typeface="Calibri"/>
                    <a:ea typeface="Calibri"/>
                    <a:cs typeface="Calibri"/>
                    <a:sym typeface="Calibri"/>
                  </a:rPr>
                  <a:t>Avarage</a:t>
                </a:r>
                <a:r>
                  <a:rPr lang="pt-BR" sz="2800" dirty="0">
                    <a:solidFill>
                      <a:schemeClr val="dk1"/>
                    </a:solidFill>
                    <a:latin typeface="Calibri"/>
                    <a:ea typeface="Calibri"/>
                    <a:cs typeface="Calibri"/>
                    <a:sym typeface="Calibri"/>
                  </a:rPr>
                  <a:t> Precision) de cada classe</a:t>
                </a:r>
              </a:p>
              <a:p>
                <a:pPr marL="45720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mc:Choice>
        <mc:Fallback xmlns="">
          <p:sp>
            <p:nvSpPr>
              <p:cNvPr id="489" name="Google Shape;489;p49"/>
              <p:cNvSpPr txBox="1">
                <a:spLocks noRot="1" noChangeAspect="1" noMove="1" noResize="1" noEditPoints="1" noAdjustHandles="1" noChangeArrowheads="1" noChangeShapeType="1" noTextEdit="1"/>
              </p:cNvSpPr>
              <p:nvPr/>
            </p:nvSpPr>
            <p:spPr>
              <a:xfrm>
                <a:off x="753625" y="1998825"/>
                <a:ext cx="6771300" cy="4613700"/>
              </a:xfrm>
              <a:prstGeom prst="rect">
                <a:avLst/>
              </a:prstGeom>
              <a:blipFill>
                <a:blip r:embed="rId3"/>
                <a:stretch>
                  <a:fillRect l="-1892" t="-264" r="-450" b="-6869"/>
                </a:stretch>
              </a:blipFill>
              <a:ln>
                <a:noFill/>
              </a:ln>
            </p:spPr>
            <p:txBody>
              <a:bodyPr/>
              <a:lstStyle/>
              <a:p>
                <a:r>
                  <a:rPr lang="pt-BR">
                    <a:noFill/>
                  </a:rPr>
                  <a:t> </a:t>
                </a:r>
              </a:p>
            </p:txBody>
          </p:sp>
        </mc:Fallback>
      </mc:AlternateContent>
      <p:graphicFrame>
        <p:nvGraphicFramePr>
          <p:cNvPr id="490" name="Google Shape;490;p49"/>
          <p:cNvGraphicFramePr/>
          <p:nvPr/>
        </p:nvGraphicFramePr>
        <p:xfrm>
          <a:off x="7579350" y="1783075"/>
          <a:ext cx="3910125" cy="2705075"/>
        </p:xfrm>
        <a:graphic>
          <a:graphicData uri="http://schemas.openxmlformats.org/drawingml/2006/table">
            <a:tbl>
              <a:tblPr>
                <a:noFill/>
                <a:tableStyleId>{7B4D8365-2E81-4DFB-ACDB-FF46E67F0C56}</a:tableStyleId>
              </a:tblPr>
              <a:tblGrid>
                <a:gridCol w="559675">
                  <a:extLst>
                    <a:ext uri="{9D8B030D-6E8A-4147-A177-3AD203B41FA5}">
                      <a16:colId xmlns:a16="http://schemas.microsoft.com/office/drawing/2014/main" val="20000"/>
                    </a:ext>
                  </a:extLst>
                </a:gridCol>
                <a:gridCol w="1015950">
                  <a:extLst>
                    <a:ext uri="{9D8B030D-6E8A-4147-A177-3AD203B41FA5}">
                      <a16:colId xmlns:a16="http://schemas.microsoft.com/office/drawing/2014/main" val="20001"/>
                    </a:ext>
                  </a:extLst>
                </a:gridCol>
                <a:gridCol w="113432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tblGrid>
              <a:tr h="485025">
                <a:tc>
                  <a:txBody>
                    <a:bodyPr/>
                    <a:lstStyle/>
                    <a:p>
                      <a:pPr marL="0" lvl="0" indent="0" algn="l" rtl="0">
                        <a:spcBef>
                          <a:spcPts val="0"/>
                        </a:spcBef>
                        <a:spcAft>
                          <a:spcPts val="0"/>
                        </a:spcAft>
                        <a:buNone/>
                      </a:pPr>
                      <a:endParaRPr/>
                    </a:p>
                  </a:txBody>
                  <a:tcPr marL="91425" marR="91425" marT="91425" marB="91425"/>
                </a:tc>
                <a:tc gridSpan="3">
                  <a:txBody>
                    <a:bodyPr/>
                    <a:lstStyle/>
                    <a:p>
                      <a:pPr marL="0" lvl="0" indent="0" algn="l" rtl="0">
                        <a:spcBef>
                          <a:spcPts val="0"/>
                        </a:spcBef>
                        <a:spcAft>
                          <a:spcPts val="0"/>
                        </a:spcAft>
                        <a:buNone/>
                      </a:pPr>
                      <a:endParaRPr/>
                    </a:p>
                  </a:txBody>
                  <a:tcPr marL="91425" marR="91425" marT="91425" marB="91425">
                    <a:solidFill>
                      <a:srgbClr val="888888"/>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99475">
                <a:tc rowSpan="3">
                  <a:txBody>
                    <a:bodyPr/>
                    <a:lstStyle/>
                    <a:p>
                      <a:pPr marL="0" lvl="0" indent="0" algn="l" rtl="0">
                        <a:spcBef>
                          <a:spcPts val="0"/>
                        </a:spcBef>
                        <a:spcAft>
                          <a:spcPts val="0"/>
                        </a:spcAft>
                        <a:buNone/>
                      </a:pPr>
                      <a:endParaRPr/>
                    </a:p>
                  </a:txBody>
                  <a:tcPr marL="91425" marR="91425" marT="91425" marB="91425">
                    <a:solidFill>
                      <a:srgbClr val="888888"/>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pt-BR"/>
                        <a:t>Positivo</a:t>
                      </a:r>
                      <a:endParaRPr/>
                    </a:p>
                  </a:txBody>
                  <a:tcPr marL="91425" marR="91425" marT="91425" marB="91425">
                    <a:solidFill>
                      <a:srgbClr val="B6D7A8"/>
                    </a:solidFill>
                  </a:tcPr>
                </a:tc>
                <a:tc>
                  <a:txBody>
                    <a:bodyPr/>
                    <a:lstStyle/>
                    <a:p>
                      <a:pPr marL="0" lvl="0" indent="0" algn="l" rtl="0">
                        <a:spcBef>
                          <a:spcPts val="0"/>
                        </a:spcBef>
                        <a:spcAft>
                          <a:spcPts val="0"/>
                        </a:spcAft>
                        <a:buNone/>
                      </a:pPr>
                      <a:r>
                        <a:rPr lang="pt-BR"/>
                        <a:t>Negativo</a:t>
                      </a:r>
                      <a:endParaRPr/>
                    </a:p>
                  </a:txBody>
                  <a:tcPr marL="91425" marR="91425" marT="91425" marB="91425">
                    <a:solidFill>
                      <a:srgbClr val="EA9999"/>
                    </a:solidFill>
                  </a:tcPr>
                </a:tc>
                <a:extLst>
                  <a:ext uri="{0D108BD9-81ED-4DB2-BD59-A6C34878D82A}">
                    <a16:rowId xmlns:a16="http://schemas.microsoft.com/office/drawing/2014/main" val="10001"/>
                  </a:ext>
                </a:extLst>
              </a:tr>
              <a:tr h="831650">
                <a:tc vMerge="1">
                  <a:txBody>
                    <a:bodyPr/>
                    <a:lstStyle/>
                    <a:p>
                      <a:endParaRPr lang="pt-BR"/>
                    </a:p>
                  </a:txBody>
                  <a:tcPr/>
                </a:tc>
                <a:tc>
                  <a:txBody>
                    <a:bodyPr/>
                    <a:lstStyle/>
                    <a:p>
                      <a:pPr marL="0" lvl="0" indent="0" algn="l" rtl="0">
                        <a:spcBef>
                          <a:spcPts val="0"/>
                        </a:spcBef>
                        <a:spcAft>
                          <a:spcPts val="0"/>
                        </a:spcAft>
                        <a:buClr>
                          <a:schemeClr val="dk1"/>
                        </a:buClr>
                        <a:buSzPts val="1100"/>
                        <a:buFont typeface="Arial"/>
                        <a:buNone/>
                      </a:pPr>
                      <a:r>
                        <a:rPr lang="pt-BR">
                          <a:solidFill>
                            <a:schemeClr val="dk1"/>
                          </a:solidFill>
                        </a:rPr>
                        <a:t>Positivo</a:t>
                      </a:r>
                      <a:endParaRPr/>
                    </a:p>
                  </a:txBody>
                  <a:tcPr marL="91425" marR="91425" marT="91425" marB="91425">
                    <a:lnB w="9525" cap="flat" cmpd="sng">
                      <a:solidFill>
                        <a:srgbClr val="EA999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pt-BR"/>
                        <a:t>VP</a:t>
                      </a:r>
                      <a:endParaRPr/>
                    </a:p>
                  </a:txBody>
                  <a:tcPr marL="91425" marR="91425" marT="91425" marB="91425"/>
                </a:tc>
                <a:tc>
                  <a:txBody>
                    <a:bodyPr/>
                    <a:lstStyle/>
                    <a:p>
                      <a:pPr marL="0" lvl="0" indent="0" algn="ctr" rtl="0">
                        <a:spcBef>
                          <a:spcPts val="0"/>
                        </a:spcBef>
                        <a:spcAft>
                          <a:spcPts val="0"/>
                        </a:spcAft>
                        <a:buNone/>
                      </a:pPr>
                      <a:r>
                        <a:rPr lang="pt-BR"/>
                        <a:t>FP</a:t>
                      </a:r>
                      <a:endParaRPr/>
                    </a:p>
                  </a:txBody>
                  <a:tcPr marL="91425" marR="91425" marT="91425" marB="91425"/>
                </a:tc>
                <a:extLst>
                  <a:ext uri="{0D108BD9-81ED-4DB2-BD59-A6C34878D82A}">
                    <a16:rowId xmlns:a16="http://schemas.microsoft.com/office/drawing/2014/main" val="10002"/>
                  </a:ext>
                </a:extLst>
              </a:tr>
              <a:tr h="888925">
                <a:tc vMerge="1">
                  <a:txBody>
                    <a:bodyPr/>
                    <a:lstStyle/>
                    <a:p>
                      <a:endParaRPr lang="pt-BR"/>
                    </a:p>
                  </a:txBody>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BR">
                          <a:solidFill>
                            <a:schemeClr val="dk1"/>
                          </a:solidFill>
                        </a:rPr>
                        <a:t>Negativo</a:t>
                      </a:r>
                      <a:endParaRPr/>
                    </a:p>
                  </a:txBody>
                  <a:tcPr marL="91425" marR="91425" marT="91425" marB="91425">
                    <a:lnL w="9525" cap="flat" cmpd="sng">
                      <a:solidFill>
                        <a:srgbClr val="EA9999"/>
                      </a:solidFill>
                      <a:prstDash val="solid"/>
                      <a:round/>
                      <a:headEnd type="none" w="sm" len="sm"/>
                      <a:tailEnd type="none" w="sm" len="sm"/>
                    </a:lnL>
                    <a:lnR w="9525" cap="flat" cmpd="sng">
                      <a:solidFill>
                        <a:srgbClr val="EA9999"/>
                      </a:solidFill>
                      <a:prstDash val="solid"/>
                      <a:round/>
                      <a:headEnd type="none" w="sm" len="sm"/>
                      <a:tailEnd type="none" w="sm" len="sm"/>
                    </a:lnR>
                    <a:lnT w="9525" cap="flat" cmpd="sng">
                      <a:solidFill>
                        <a:srgbClr val="EA9999"/>
                      </a:solidFill>
                      <a:prstDash val="solid"/>
                      <a:round/>
                      <a:headEnd type="none" w="sm" len="sm"/>
                      <a:tailEnd type="none" w="sm" len="sm"/>
                    </a:lnT>
                    <a:lnB w="9525" cap="flat" cmpd="sng">
                      <a:solidFill>
                        <a:srgbClr val="EA9999"/>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pt-BR"/>
                        <a:t>VN</a:t>
                      </a:r>
                      <a:endParaRPr/>
                    </a:p>
                  </a:txBody>
                  <a:tcPr marL="91425" marR="91425" marT="91425" marB="91425">
                    <a:lnL w="9525" cap="flat" cmpd="sng">
                      <a:solidFill>
                        <a:srgbClr val="EA9999"/>
                      </a:solidFill>
                      <a:prstDash val="solid"/>
                      <a:round/>
                      <a:headEnd type="none" w="sm" len="sm"/>
                      <a:tailEnd type="none" w="sm" len="sm"/>
                    </a:lnL>
                  </a:tcPr>
                </a:tc>
                <a:tc>
                  <a:txBody>
                    <a:bodyPr/>
                    <a:lstStyle/>
                    <a:p>
                      <a:pPr marL="0" lvl="0" indent="0" algn="ctr" rtl="0">
                        <a:spcBef>
                          <a:spcPts val="0"/>
                        </a:spcBef>
                        <a:spcAft>
                          <a:spcPts val="0"/>
                        </a:spcAft>
                        <a:buNone/>
                      </a:pPr>
                      <a:r>
                        <a:rPr lang="pt-BR"/>
                        <a:t>FN</a:t>
                      </a:r>
                      <a:endParaRPr/>
                    </a:p>
                  </a:txBody>
                  <a:tcPr marL="91425" marR="91425" marT="91425" marB="91425"/>
                </a:tc>
                <a:extLst>
                  <a:ext uri="{0D108BD9-81ED-4DB2-BD59-A6C34878D82A}">
                    <a16:rowId xmlns:a16="http://schemas.microsoft.com/office/drawing/2014/main" val="10003"/>
                  </a:ext>
                </a:extLst>
              </a:tr>
            </a:tbl>
          </a:graphicData>
        </a:graphic>
      </p:graphicFrame>
      <p:sp>
        <p:nvSpPr>
          <p:cNvPr id="491" name="Google Shape;491;p49"/>
          <p:cNvSpPr txBox="1"/>
          <p:nvPr/>
        </p:nvSpPr>
        <p:spPr>
          <a:xfrm rot="-5400000">
            <a:off x="7133400" y="3121275"/>
            <a:ext cx="14685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Predição</a:t>
            </a:r>
            <a:endParaRPr sz="2800">
              <a:solidFill>
                <a:schemeClr val="dk1"/>
              </a:solidFill>
              <a:latin typeface="Calibri"/>
              <a:ea typeface="Calibri"/>
              <a:cs typeface="Calibri"/>
              <a:sym typeface="Calibri"/>
            </a:endParaRPr>
          </a:p>
        </p:txBody>
      </p:sp>
      <p:sp>
        <p:nvSpPr>
          <p:cNvPr id="492" name="Google Shape;492;p49"/>
          <p:cNvSpPr txBox="1"/>
          <p:nvPr/>
        </p:nvSpPr>
        <p:spPr>
          <a:xfrm>
            <a:off x="8701325" y="1783075"/>
            <a:ext cx="35673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Classe Atual</a:t>
            </a:r>
            <a:endParaRPr sz="2800">
              <a:solidFill>
                <a:schemeClr val="dk1"/>
              </a:solidFill>
              <a:latin typeface="Calibri"/>
              <a:ea typeface="Calibri"/>
              <a:cs typeface="Calibri"/>
              <a:sym typeface="Calibri"/>
            </a:endParaRPr>
          </a:p>
        </p:txBody>
      </p:sp>
      <p:sp>
        <p:nvSpPr>
          <p:cNvPr id="493" name="Google Shape;493;p49"/>
          <p:cNvSpPr txBox="1"/>
          <p:nvPr/>
        </p:nvSpPr>
        <p:spPr>
          <a:xfrm>
            <a:off x="7579350" y="4951425"/>
            <a:ext cx="4042500" cy="1661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Some o AP de cada classe e divida pela quantidade de classes;</a:t>
            </a:r>
            <a:endParaRPr sz="2800" dirty="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0" name="Google Shape;500;p50"/>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a:t>
            </a:r>
            <a:r>
              <a:rPr lang="pt-BR" b="1"/>
              <a:t>precisão </a:t>
            </a:r>
            <a:r>
              <a:rPr lang="pt-BR"/>
              <a:t>é uma medida de quando, "seu modelo prevê com que frequência ele prevê corretamente?" Indica o quanto podemos confiar nas previsões positivas do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b="1"/>
              <a:t>Recall </a:t>
            </a:r>
            <a:r>
              <a:rPr lang="pt-BR"/>
              <a:t>é uma medida de "seu modelo previu todas às vezes que deveria ter previsto? "Indica quaisquer previsões que não deveriam ter sido perdidas se o modelo estivesse faltando.</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7" name="Google Shape;507;p51"/>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alto recall</a:t>
            </a:r>
            <a:r>
              <a:rPr lang="pt-BR"/>
              <a:t>, mas </a:t>
            </a:r>
            <a:r>
              <a:rPr lang="pt-BR" b="1"/>
              <a:t>baixa precisão,</a:t>
            </a:r>
            <a:r>
              <a:rPr lang="pt-BR"/>
              <a:t> então o modelo classifica a maioria das amostras positivas corretamente, mas tem muitos falsos positivos (ou seja, classifica muitas amostras negativas como positivas).“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alta precisão</a:t>
            </a:r>
            <a:r>
              <a:rPr lang="pt-BR"/>
              <a:t>, mas </a:t>
            </a:r>
            <a:r>
              <a:rPr lang="pt-BR" b="1"/>
              <a:t>baixo recall</a:t>
            </a:r>
            <a:r>
              <a:rPr lang="pt-BR"/>
              <a:t>, então o modelo classifica uma amostra como Positiva, mas pode classificar apenas algumas das amostras positivas.”</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514" name="Google Shape;514;p52"/>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Ao longo dos anos, os pesquisadores de IA tentaram combinar </a:t>
                </a:r>
                <a:r>
                  <a:rPr lang="pt-BR" b="1" dirty="0"/>
                  <a:t>precisão </a:t>
                </a:r>
                <a:r>
                  <a:rPr lang="pt-BR" dirty="0"/>
                  <a:t>e </a:t>
                </a:r>
                <a:r>
                  <a:rPr lang="pt-BR" b="1" dirty="0"/>
                  <a:t>recall </a:t>
                </a:r>
                <a:r>
                  <a:rPr lang="pt-BR" dirty="0"/>
                  <a:t>em uma única métrica para comparar modelos.</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Esta métrica é a </a:t>
                </a:r>
                <a:r>
                  <a:rPr lang="pt-BR" b="1" dirty="0"/>
                  <a:t>F1-score.</a:t>
                </a:r>
                <a:r>
                  <a:rPr lang="pt-BR" dirty="0"/>
                  <a:t> Ela calcula o equilíbrio entre precisão e recall. Se a pontuação F1 for alta, a precisão e o recall serão altos e vice-versa.</a:t>
                </a:r>
              </a:p>
              <a:p>
                <a:pPr marL="0" lvl="0" indent="0" algn="just" rtl="0">
                  <a:lnSpc>
                    <a:spcPct val="90000"/>
                  </a:lnSpc>
                  <a:spcBef>
                    <a:spcPts val="1000"/>
                  </a:spcBef>
                  <a:spcAft>
                    <a:spcPts val="0"/>
                  </a:spcAft>
                  <a:buClr>
                    <a:schemeClr val="dk1"/>
                  </a:buClr>
                  <a:buSzPts val="2800"/>
                  <a:buNone/>
                </a:pPr>
                <a:endParaRPr lang="pt-BR" dirty="0"/>
              </a:p>
              <a:p>
                <a:pPr marL="0" lvl="0" indent="0" algn="just">
                  <a:buSzPts val="2800"/>
                  <a:buNone/>
                </a:pPr>
                <a:r>
                  <a:rPr lang="pt-BR" dirty="0"/>
                  <a:t>			</a:t>
                </a:r>
                <a14:m>
                  <m:oMath xmlns:m="http://schemas.openxmlformats.org/officeDocument/2006/math">
                    <m:r>
                      <a:rPr lang="pt-BR" b="1" i="1" dirty="0" smtClean="0">
                        <a:latin typeface="Cambria Math" panose="02040503050406030204" pitchFamily="18" charset="0"/>
                      </a:rPr>
                      <m:t>𝑭</m:t>
                    </m:r>
                    <m:sSub>
                      <m:sSubPr>
                        <m:ctrlPr>
                          <a:rPr lang="pt-BR" b="1" i="1" dirty="0" smtClean="0">
                            <a:latin typeface="Cambria Math" panose="02040503050406030204" pitchFamily="18" charset="0"/>
                          </a:rPr>
                        </m:ctrlPr>
                      </m:sSubPr>
                      <m:e>
                        <m:r>
                          <a:rPr lang="pt-BR" b="1" i="1" dirty="0" smtClean="0">
                            <a:latin typeface="Cambria Math" panose="02040503050406030204" pitchFamily="18" charset="0"/>
                          </a:rPr>
                          <m:t>𝟏</m:t>
                        </m:r>
                      </m:e>
                      <m:sub>
                        <m:r>
                          <a:rPr lang="pt-BR" b="1" i="1" dirty="0">
                            <a:latin typeface="Cambria Math" panose="02040503050406030204" pitchFamily="18" charset="0"/>
                          </a:rPr>
                          <m:t>𝑺𝒄𝒐𝒓𝒆</m:t>
                        </m:r>
                      </m:sub>
                    </m:sSub>
                    <m:r>
                      <a:rPr lang="pt-BR" b="1" i="1" dirty="0" smtClean="0">
                        <a:latin typeface="Cambria Math" panose="02040503050406030204" pitchFamily="18" charset="0"/>
                      </a:rPr>
                      <m:t> </m:t>
                    </m:r>
                    <m:r>
                      <a:rPr lang="pt-BR" i="1" dirty="0">
                        <a:latin typeface="Cambria Math" panose="02040503050406030204" pitchFamily="18" charset="0"/>
                      </a:rPr>
                      <m:t>= </m:t>
                    </m:r>
                    <m:r>
                      <a:rPr lang="pt-BR" i="1" dirty="0">
                        <a:latin typeface="Cambria Math" panose="02040503050406030204" pitchFamily="18" charset="0"/>
                      </a:rPr>
                      <m:t>2</m:t>
                    </m:r>
                    <m:r>
                      <a:rPr lang="pt-BR" i="1" dirty="0">
                        <a:latin typeface="Cambria Math" panose="02040503050406030204" pitchFamily="18" charset="0"/>
                      </a:rPr>
                      <m:t>∗</m:t>
                    </m:r>
                    <m:f>
                      <m:fPr>
                        <m:ctrlPr>
                          <a:rPr lang="ar-AE" i="1" dirty="0">
                            <a:latin typeface="Cambria Math" panose="02040503050406030204" pitchFamily="18" charset="0"/>
                          </a:rPr>
                        </m:ctrlPr>
                      </m:fPr>
                      <m:num>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num>
                      <m:den>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den>
                    </m:f>
                  </m:oMath>
                </a14:m>
                <a:endParaRPr lang="ar-AE" dirty="0"/>
              </a:p>
              <a:p>
                <a:pPr marL="0" lvl="0" indent="0" algn="just" rtl="0">
                  <a:lnSpc>
                    <a:spcPct val="90000"/>
                  </a:lnSpc>
                  <a:spcBef>
                    <a:spcPts val="1000"/>
                  </a:spcBef>
                  <a:spcAft>
                    <a:spcPts val="0"/>
                  </a:spcAft>
                  <a:buClr>
                    <a:schemeClr val="dk1"/>
                  </a:buClr>
                  <a:buSzPts val="2800"/>
                  <a:buNone/>
                </a:pPr>
                <a:endParaRPr dirty="0"/>
              </a:p>
            </p:txBody>
          </p:sp>
        </mc:Choice>
        <mc:Fallback xmlns="">
          <p:sp>
            <p:nvSpPr>
              <p:cNvPr id="514" name="Google Shape;514;p52"/>
              <p:cNvSpPr txBox="1">
                <a:spLocks noGrp="1" noRot="1" noChangeAspect="1" noMove="1" noResize="1" noEditPoints="1" noAdjustHandles="1" noChangeArrowheads="1" noChangeShapeType="1" noTextEdit="1"/>
              </p:cNvSpPr>
              <p:nvPr>
                <p:ph type="body" idx="1"/>
              </p:nvPr>
            </p:nvSpPr>
            <p:spPr>
              <a:xfrm>
                <a:off x="838199" y="1690813"/>
                <a:ext cx="10515600" cy="4351200"/>
              </a:xfrm>
              <a:prstGeom prst="rect">
                <a:avLst/>
              </a:prstGeom>
              <a:blipFill>
                <a:blip r:embed="rId3"/>
                <a:stretch>
                  <a:fillRect l="-1159" r="-1217"/>
                </a:stretch>
              </a:blipFill>
              <a:ln>
                <a:noFill/>
              </a:ln>
            </p:spPr>
            <p:txBody>
              <a:bodyPr/>
              <a:lstStyle/>
              <a:p>
                <a:r>
                  <a:rPr lang="pt-BR">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21" name="Google Shape;521;p53"/>
          <p:cNvSpPr txBox="1">
            <a:spLocks noGrp="1"/>
          </p:cNvSpPr>
          <p:nvPr>
            <p:ph type="body" idx="1"/>
          </p:nvPr>
        </p:nvSpPr>
        <p:spPr>
          <a:xfrm>
            <a:off x="595199" y="1426788"/>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equação que calcula parte do mAP, é AUC (Área sob a curva) cobre a área abaixo da curva de recuperação de precisão.</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522" name="Google Shape;522;p53"/>
          <p:cNvPicPr preferRelativeResize="0"/>
          <p:nvPr/>
        </p:nvPicPr>
        <p:blipFill>
          <a:blip r:embed="rId3">
            <a:alphaModFix/>
          </a:blip>
          <a:stretch>
            <a:fillRect/>
          </a:stretch>
        </p:blipFill>
        <p:spPr>
          <a:xfrm>
            <a:off x="3805225" y="2371538"/>
            <a:ext cx="4581525" cy="1476375"/>
          </a:xfrm>
          <a:prstGeom prst="rect">
            <a:avLst/>
          </a:prstGeom>
          <a:noFill/>
          <a:ln>
            <a:noFill/>
          </a:ln>
        </p:spPr>
      </p:pic>
      <p:cxnSp>
        <p:nvCxnSpPr>
          <p:cNvPr id="523" name="Google Shape;523;p53"/>
          <p:cNvCxnSpPr/>
          <p:nvPr/>
        </p:nvCxnSpPr>
        <p:spPr>
          <a:xfrm flipH="1">
            <a:off x="1382000" y="36384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53"/>
          <p:cNvCxnSpPr/>
          <p:nvPr/>
        </p:nvCxnSpPr>
        <p:spPr>
          <a:xfrm rot="10800000">
            <a:off x="1382000" y="57759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53"/>
          <p:cNvCxnSpPr/>
          <p:nvPr/>
        </p:nvCxnSpPr>
        <p:spPr>
          <a:xfrm flipH="1">
            <a:off x="5107350" y="36378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53"/>
          <p:cNvCxnSpPr/>
          <p:nvPr/>
        </p:nvCxnSpPr>
        <p:spPr>
          <a:xfrm rot="10800000">
            <a:off x="5107350" y="57753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3"/>
          <p:cNvCxnSpPr/>
          <p:nvPr/>
        </p:nvCxnSpPr>
        <p:spPr>
          <a:xfrm flipH="1">
            <a:off x="8981575" y="3610250"/>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3"/>
          <p:cNvCxnSpPr/>
          <p:nvPr/>
        </p:nvCxnSpPr>
        <p:spPr>
          <a:xfrm rot="10800000">
            <a:off x="8981575" y="5747750"/>
            <a:ext cx="1977300" cy="1200"/>
          </a:xfrm>
          <a:prstGeom prst="straightConnector1">
            <a:avLst/>
          </a:prstGeom>
          <a:noFill/>
          <a:ln w="9525" cap="flat" cmpd="sng">
            <a:solidFill>
              <a:schemeClr val="dk2"/>
            </a:solidFill>
            <a:prstDash val="solid"/>
            <a:round/>
            <a:headEnd type="none" w="med" len="med"/>
            <a:tailEnd type="none" w="med" len="med"/>
          </a:ln>
        </p:spPr>
      </p:cxnSp>
      <p:sp>
        <p:nvSpPr>
          <p:cNvPr id="529" name="Google Shape;529;p53"/>
          <p:cNvSpPr txBox="1"/>
          <p:nvPr/>
        </p:nvSpPr>
        <p:spPr>
          <a:xfrm>
            <a:off x="700625" y="4569175"/>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0" name="Google Shape;530;p53"/>
          <p:cNvSpPr txBox="1"/>
          <p:nvPr/>
        </p:nvSpPr>
        <p:spPr>
          <a:xfrm>
            <a:off x="8498500" y="454160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1" name="Google Shape;531;p53"/>
          <p:cNvSpPr txBox="1"/>
          <p:nvPr/>
        </p:nvSpPr>
        <p:spPr>
          <a:xfrm>
            <a:off x="4608350" y="452865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2" name="Google Shape;532;p53"/>
          <p:cNvSpPr txBox="1"/>
          <p:nvPr/>
        </p:nvSpPr>
        <p:spPr>
          <a:xfrm>
            <a:off x="2053500"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3" name="Google Shape;533;p53"/>
          <p:cNvSpPr txBox="1"/>
          <p:nvPr/>
        </p:nvSpPr>
        <p:spPr>
          <a:xfrm>
            <a:off x="5714988"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4" name="Google Shape;534;p53"/>
          <p:cNvSpPr txBox="1"/>
          <p:nvPr/>
        </p:nvSpPr>
        <p:spPr>
          <a:xfrm>
            <a:off x="9822075" y="5623500"/>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cxnSp>
        <p:nvCxnSpPr>
          <p:cNvPr id="535" name="Google Shape;535;p53"/>
          <p:cNvCxnSpPr/>
          <p:nvPr/>
        </p:nvCxnSpPr>
        <p:spPr>
          <a:xfrm>
            <a:off x="510735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6" name="Google Shape;536;p53"/>
          <p:cNvCxnSpPr/>
          <p:nvPr/>
        </p:nvCxnSpPr>
        <p:spPr>
          <a:xfrm>
            <a:off x="138980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7" name="Google Shape;537;p53"/>
          <p:cNvCxnSpPr/>
          <p:nvPr/>
        </p:nvCxnSpPr>
        <p:spPr>
          <a:xfrm>
            <a:off x="8989375" y="4216250"/>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sp>
        <p:nvSpPr>
          <p:cNvPr id="538" name="Google Shape;538;p53"/>
          <p:cNvSpPr/>
          <p:nvPr/>
        </p:nvSpPr>
        <p:spPr>
          <a:xfrm>
            <a:off x="2714125" y="5008600"/>
            <a:ext cx="276000" cy="276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39" name="Google Shape;539;p53"/>
          <p:cNvCxnSpPr/>
          <p:nvPr/>
        </p:nvCxnSpPr>
        <p:spPr>
          <a:xfrm>
            <a:off x="9151950"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0" name="Google Shape;540;p53"/>
          <p:cNvCxnSpPr/>
          <p:nvPr/>
        </p:nvCxnSpPr>
        <p:spPr>
          <a:xfrm>
            <a:off x="9289588"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1" name="Google Shape;541;p53"/>
          <p:cNvCxnSpPr/>
          <p:nvPr/>
        </p:nvCxnSpPr>
        <p:spPr>
          <a:xfrm>
            <a:off x="9427238" y="4272825"/>
            <a:ext cx="18000" cy="1477200"/>
          </a:xfrm>
          <a:prstGeom prst="straightConnector1">
            <a:avLst/>
          </a:prstGeom>
          <a:noFill/>
          <a:ln w="28575" cap="flat" cmpd="sng">
            <a:solidFill>
              <a:srgbClr val="FF0000"/>
            </a:solidFill>
            <a:prstDash val="solid"/>
            <a:round/>
            <a:headEnd type="none" w="med" len="med"/>
            <a:tailEnd type="none" w="med" len="med"/>
          </a:ln>
        </p:spPr>
      </p:cxnSp>
      <p:cxnSp>
        <p:nvCxnSpPr>
          <p:cNvPr id="542" name="Google Shape;542;p53"/>
          <p:cNvCxnSpPr/>
          <p:nvPr/>
        </p:nvCxnSpPr>
        <p:spPr>
          <a:xfrm>
            <a:off x="9564888" y="4326225"/>
            <a:ext cx="18000" cy="1423800"/>
          </a:xfrm>
          <a:prstGeom prst="straightConnector1">
            <a:avLst/>
          </a:prstGeom>
          <a:noFill/>
          <a:ln w="28575" cap="flat" cmpd="sng">
            <a:solidFill>
              <a:srgbClr val="FF0000"/>
            </a:solidFill>
            <a:prstDash val="solid"/>
            <a:round/>
            <a:headEnd type="none" w="med" len="med"/>
            <a:tailEnd type="none" w="med" len="med"/>
          </a:ln>
        </p:spPr>
      </p:cxnSp>
      <p:cxnSp>
        <p:nvCxnSpPr>
          <p:cNvPr id="543" name="Google Shape;543;p53"/>
          <p:cNvCxnSpPr/>
          <p:nvPr/>
        </p:nvCxnSpPr>
        <p:spPr>
          <a:xfrm>
            <a:off x="9702538" y="4396675"/>
            <a:ext cx="19800" cy="1353300"/>
          </a:xfrm>
          <a:prstGeom prst="straightConnector1">
            <a:avLst/>
          </a:prstGeom>
          <a:noFill/>
          <a:ln w="28575" cap="flat" cmpd="sng">
            <a:solidFill>
              <a:srgbClr val="FF0000"/>
            </a:solidFill>
            <a:prstDash val="solid"/>
            <a:round/>
            <a:headEnd type="none" w="med" len="med"/>
            <a:tailEnd type="none" w="med" len="med"/>
          </a:ln>
        </p:spPr>
      </p:cxnSp>
      <p:cxnSp>
        <p:nvCxnSpPr>
          <p:cNvPr id="544" name="Google Shape;544;p53"/>
          <p:cNvCxnSpPr/>
          <p:nvPr/>
        </p:nvCxnSpPr>
        <p:spPr>
          <a:xfrm>
            <a:off x="9855075" y="4467000"/>
            <a:ext cx="9300" cy="1280100"/>
          </a:xfrm>
          <a:prstGeom prst="straightConnector1">
            <a:avLst/>
          </a:prstGeom>
          <a:noFill/>
          <a:ln w="28575" cap="flat" cmpd="sng">
            <a:solidFill>
              <a:srgbClr val="FF0000"/>
            </a:solidFill>
            <a:prstDash val="solid"/>
            <a:round/>
            <a:headEnd type="none" w="med" len="med"/>
            <a:tailEnd type="none" w="med" len="med"/>
          </a:ln>
        </p:spPr>
      </p:cxnSp>
      <p:cxnSp>
        <p:nvCxnSpPr>
          <p:cNvPr id="545" name="Google Shape;545;p53"/>
          <p:cNvCxnSpPr/>
          <p:nvPr/>
        </p:nvCxnSpPr>
        <p:spPr>
          <a:xfrm>
            <a:off x="10007338" y="4575175"/>
            <a:ext cx="7200" cy="1169400"/>
          </a:xfrm>
          <a:prstGeom prst="straightConnector1">
            <a:avLst/>
          </a:prstGeom>
          <a:noFill/>
          <a:ln w="28575" cap="flat" cmpd="sng">
            <a:solidFill>
              <a:srgbClr val="FF0000"/>
            </a:solidFill>
            <a:prstDash val="solid"/>
            <a:round/>
            <a:headEnd type="none" w="med" len="med"/>
            <a:tailEnd type="none" w="med" len="med"/>
          </a:ln>
        </p:spPr>
      </p:cxnSp>
      <p:cxnSp>
        <p:nvCxnSpPr>
          <p:cNvPr id="546" name="Google Shape;546;p53"/>
          <p:cNvCxnSpPr/>
          <p:nvPr/>
        </p:nvCxnSpPr>
        <p:spPr>
          <a:xfrm>
            <a:off x="10159738" y="4727575"/>
            <a:ext cx="10800" cy="1020600"/>
          </a:xfrm>
          <a:prstGeom prst="straightConnector1">
            <a:avLst/>
          </a:prstGeom>
          <a:noFill/>
          <a:ln w="28575" cap="flat" cmpd="sng">
            <a:solidFill>
              <a:srgbClr val="FF0000"/>
            </a:solidFill>
            <a:prstDash val="solid"/>
            <a:round/>
            <a:headEnd type="none" w="med" len="med"/>
            <a:tailEnd type="none" w="med" len="med"/>
          </a:ln>
        </p:spPr>
      </p:cxnSp>
      <p:cxnSp>
        <p:nvCxnSpPr>
          <p:cNvPr id="547" name="Google Shape;547;p53"/>
          <p:cNvCxnSpPr/>
          <p:nvPr/>
        </p:nvCxnSpPr>
        <p:spPr>
          <a:xfrm>
            <a:off x="10312138" y="4936625"/>
            <a:ext cx="3900" cy="812700"/>
          </a:xfrm>
          <a:prstGeom prst="straightConnector1">
            <a:avLst/>
          </a:prstGeom>
          <a:noFill/>
          <a:ln w="28575" cap="flat" cmpd="sng">
            <a:solidFill>
              <a:srgbClr val="FF0000"/>
            </a:solidFill>
            <a:prstDash val="solid"/>
            <a:round/>
            <a:headEnd type="none" w="med" len="med"/>
            <a:tailEnd type="none" w="med" len="med"/>
          </a:ln>
        </p:spPr>
      </p:cxnSp>
      <p:cxnSp>
        <p:nvCxnSpPr>
          <p:cNvPr id="548" name="Google Shape;548;p53"/>
          <p:cNvCxnSpPr/>
          <p:nvPr/>
        </p:nvCxnSpPr>
        <p:spPr>
          <a:xfrm flipH="1">
            <a:off x="10463638" y="5257025"/>
            <a:ext cx="900" cy="491700"/>
          </a:xfrm>
          <a:prstGeom prst="straightConnector1">
            <a:avLst/>
          </a:prstGeom>
          <a:noFill/>
          <a:ln w="28575" cap="flat" cmpd="sng">
            <a:solidFill>
              <a:srgbClr val="FF0000"/>
            </a:solidFill>
            <a:prstDash val="solid"/>
            <a:round/>
            <a:headEnd type="none" w="med" len="med"/>
            <a:tailEnd type="none" w="med" len="med"/>
          </a:ln>
        </p:spPr>
      </p:cxnSp>
      <p:cxnSp>
        <p:nvCxnSpPr>
          <p:cNvPr id="549" name="Google Shape;549;p53"/>
          <p:cNvCxnSpPr/>
          <p:nvPr/>
        </p:nvCxnSpPr>
        <p:spPr>
          <a:xfrm>
            <a:off x="10636125" y="5636850"/>
            <a:ext cx="3000" cy="107100"/>
          </a:xfrm>
          <a:prstGeom prst="straightConnector1">
            <a:avLst/>
          </a:prstGeom>
          <a:noFill/>
          <a:ln w="28575" cap="flat" cmpd="sng">
            <a:solidFill>
              <a:srgbClr val="FF0000"/>
            </a:solidFill>
            <a:prstDash val="solid"/>
            <a:round/>
            <a:headEnd type="none" w="med" len="med"/>
            <a:tailEnd type="none" w="med" len="med"/>
          </a:ln>
        </p:spPr>
      </p:cxnSp>
      <p:sp>
        <p:nvSpPr>
          <p:cNvPr id="550" name="Google Shape;550;p53"/>
          <p:cNvSpPr/>
          <p:nvPr/>
        </p:nvSpPr>
        <p:spPr>
          <a:xfrm>
            <a:off x="5106401" y="4239925"/>
            <a:ext cx="1932186" cy="1538063"/>
          </a:xfrm>
          <a:custGeom>
            <a:avLst/>
            <a:gdLst/>
            <a:ahLst/>
            <a:cxnLst/>
            <a:rect l="l" t="t" r="r" b="b"/>
            <a:pathLst>
              <a:path w="71075" h="61115" extrusionOk="0">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w="9525" cap="flat" cmpd="sng">
            <a:solidFill>
              <a:schemeClr val="dk2"/>
            </a:solidFill>
            <a:prstDash val="solid"/>
            <a:round/>
            <a:headEnd type="none" w="med" len="med"/>
            <a:tailEnd type="none" w="med" len="med"/>
          </a:ln>
        </p:spPr>
      </p:sp>
      <p:sp>
        <p:nvSpPr>
          <p:cNvPr id="551" name="Google Shape;551;p53"/>
          <p:cNvSpPr txBox="1"/>
          <p:nvPr/>
        </p:nvSpPr>
        <p:spPr>
          <a:xfrm>
            <a:off x="276027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F1 SCORE</a:t>
            </a:r>
            <a:endParaRPr sz="2300" b="1">
              <a:solidFill>
                <a:schemeClr val="dk1"/>
              </a:solidFill>
              <a:latin typeface="Calibri"/>
              <a:ea typeface="Calibri"/>
              <a:cs typeface="Calibri"/>
              <a:sym typeface="Calibri"/>
            </a:endParaRPr>
          </a:p>
        </p:txBody>
      </p:sp>
      <p:sp>
        <p:nvSpPr>
          <p:cNvPr id="552" name="Google Shape;552;p53"/>
          <p:cNvSpPr txBox="1"/>
          <p:nvPr/>
        </p:nvSpPr>
        <p:spPr>
          <a:xfrm>
            <a:off x="6458900" y="4060025"/>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AUC</a:t>
            </a:r>
            <a:endParaRPr sz="2300" b="1">
              <a:solidFill>
                <a:schemeClr val="dk1"/>
              </a:solidFill>
              <a:latin typeface="Calibri"/>
              <a:ea typeface="Calibri"/>
              <a:cs typeface="Calibri"/>
              <a:sym typeface="Calibri"/>
            </a:endParaRPr>
          </a:p>
        </p:txBody>
      </p:sp>
      <p:sp>
        <p:nvSpPr>
          <p:cNvPr id="553" name="Google Shape;553;p53"/>
          <p:cNvSpPr txBox="1"/>
          <p:nvPr/>
        </p:nvSpPr>
        <p:spPr>
          <a:xfrm>
            <a:off x="1015752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AP</a:t>
            </a:r>
            <a:endParaRPr sz="2300" b="1">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0" name="Google Shape;560;p54"/>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imagem anterior mostra claramente como os valores de precisão e recall são incorporados em cada métrica: </a:t>
            </a:r>
            <a:r>
              <a:rPr lang="pt-BR" b="1" dirty="0"/>
              <a:t>F1, Area Under Curve (AUC) e Average Precision (AP)</a:t>
            </a:r>
            <a:r>
              <a:rPr lang="pt-BR" dirty="0"/>
              <a:t>. A consideração da métrica de precisão depende muito do tipo de problema.</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AUC e AP são consideradas métricas superiores em comparação com a pontuação F1 devido à cobertura geral da área. Para fins de interoperabilidade, os pesquisadores usam AP como métrica padrão.</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7" name="Google Shape;567;p55"/>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568" name="Google Shape;568;p55"/>
          <p:cNvPicPr preferRelativeResize="0"/>
          <p:nvPr/>
        </p:nvPicPr>
        <p:blipFill>
          <a:blip r:embed="rId3">
            <a:alphaModFix/>
          </a:blip>
          <a:stretch>
            <a:fillRect/>
          </a:stretch>
        </p:blipFill>
        <p:spPr>
          <a:xfrm>
            <a:off x="1352088" y="1512250"/>
            <a:ext cx="9487824" cy="47083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75" name="Google Shape;575;p56"/>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FOMO utiliza como métrica F1-score com a matriz de confusão para avaliação. Argumenta-se os desenvolvedores, que depender exclusivamente da mAP pode fornecer </a:t>
            </a:r>
            <a:r>
              <a:rPr lang="pt-BR" b="1" i="1" dirty="0"/>
              <a:t>insights </a:t>
            </a:r>
            <a:r>
              <a:rPr lang="pt-BR" dirty="0"/>
              <a:t>limitados sobre o desempenho do modelo, especialmente em conjuntos de dados com classes desequilibradas, pois apenas mede a precisão das previsões, sem considerar o desempenho por classe.</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 combinação do F1-score com uma matriz de confusão é defendida como uma abordagem mais equilibrada, pois oferece </a:t>
            </a:r>
            <a:r>
              <a:rPr lang="pt-BR" b="1" i="1" dirty="0"/>
              <a:t>insights </a:t>
            </a:r>
            <a:r>
              <a:rPr lang="pt-BR" dirty="0"/>
              <a:t>sobre </a:t>
            </a:r>
            <a:r>
              <a:rPr lang="pt-BR" b="1" dirty="0"/>
              <a:t>precisão</a:t>
            </a:r>
            <a:r>
              <a:rPr lang="pt-BR" dirty="0"/>
              <a:t>, </a:t>
            </a:r>
            <a:r>
              <a:rPr lang="pt-BR" b="1" dirty="0"/>
              <a:t>recall </a:t>
            </a:r>
            <a:r>
              <a:rPr lang="pt-BR" dirty="0"/>
              <a:t>e desempenho por classe.</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82" name="Google Shape;582;p57"/>
          <p:cNvSpPr txBox="1">
            <a:spLocks noGrp="1"/>
          </p:cNvSpPr>
          <p:nvPr>
            <p:ph type="body" idx="1"/>
          </p:nvPr>
        </p:nvSpPr>
        <p:spPr>
          <a:xfrm>
            <a:off x="607725" y="1690825"/>
            <a:ext cx="10746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dirty="0"/>
          </a:p>
        </p:txBody>
      </p:sp>
      <p:pic>
        <p:nvPicPr>
          <p:cNvPr id="583" name="Google Shape;583;p57"/>
          <p:cNvPicPr preferRelativeResize="0"/>
          <p:nvPr/>
        </p:nvPicPr>
        <p:blipFill rotWithShape="1">
          <a:blip r:embed="rId3">
            <a:alphaModFix/>
          </a:blip>
          <a:srcRect t="34162" b="10414"/>
          <a:stretch/>
        </p:blipFill>
        <p:spPr>
          <a:xfrm>
            <a:off x="1979018" y="3657599"/>
            <a:ext cx="8233963" cy="26996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t="42353" r="52296"/>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90" name="Google Shape;590;p58"/>
          <p:cNvSpPr txBox="1">
            <a:spLocks noGrp="1"/>
          </p:cNvSpPr>
          <p:nvPr>
            <p:ph type="body" idx="1"/>
          </p:nvPr>
        </p:nvSpPr>
        <p:spPr>
          <a:xfrm>
            <a:off x="838199" y="1690688"/>
            <a:ext cx="10515599"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3074" name="Picture 2" descr="What is Adam Optimizer &amp; How to Tune its Parameters?">
            <a:extLst>
              <a:ext uri="{FF2B5EF4-FFF2-40B4-BE49-F238E27FC236}">
                <a16:creationId xmlns:a16="http://schemas.microsoft.com/office/drawing/2014/main" id="{73E7470E-0D92-3F04-5250-BFB4C115D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56" y="3866357"/>
            <a:ext cx="3751684" cy="2100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03" name="Google Shape;603;p6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b="1" dirty="0"/>
              <a:t>Base do Modelo: </a:t>
            </a:r>
            <a:r>
              <a:rPr lang="pt-BR" dirty="0"/>
              <a:t>FOMO utiliza o MobileNetV2 como a base para sua estrutura, realizando uma redução espacial de 1/8 da entrada para a saída. Por exemplo, uma entrada de 96x96 resulta em uma saída de 12x12. Ou seja o achatamento é feito para esta proporção.</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Ponto de Corte: </a:t>
            </a:r>
            <a:r>
              <a:rPr lang="pt-BR" dirty="0"/>
              <a:t>A redução espacial é implementada cortando o </a:t>
            </a:r>
            <a:r>
              <a:rPr lang="pt-BR" dirty="0" err="1"/>
              <a:t>MobileNet</a:t>
            </a:r>
            <a:r>
              <a:rPr lang="pt-BR" dirty="0"/>
              <a:t> na camada intermediária chamada block_6_expand_relu. Alterar o ponto de corte para uma camada diferente, como block_3_expand_relu, resulta em uma redução espacial diferente. Por exemplo, uma entrada de 96x96 resultaria em uma saída de 24x24.</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0" name="Google Shape;610;p6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pt-BR" b="1" dirty="0"/>
              <a:t>Otimização de Parâmetros: </a:t>
            </a:r>
            <a:r>
              <a:rPr lang="pt-BR" dirty="0"/>
              <a:t>Cortar em um ponto diferente significa usar menos do </a:t>
            </a:r>
            <a:r>
              <a:rPr lang="pt-BR" dirty="0" err="1"/>
              <a:t>backbone</a:t>
            </a:r>
            <a:r>
              <a:rPr lang="pt-BR" dirty="0"/>
              <a:t> do </a:t>
            </a:r>
            <a:r>
              <a:rPr lang="pt-BR" dirty="0" err="1"/>
              <a:t>MobileNet</a:t>
            </a:r>
            <a:r>
              <a:rPr lang="pt-BR" dirty="0"/>
              <a:t>, resultando em um modelo com metade dos parâmetros. Aumentar o valor de alfa pode compensar essa redução de parâmetros. Este alfa é quem controla largura da rede (Trade-off).</a:t>
            </a:r>
            <a:endParaRPr dirty="0"/>
          </a:p>
          <a:p>
            <a:pPr marL="685800" lvl="1" indent="-228600" algn="just" rtl="0">
              <a:lnSpc>
                <a:spcPct val="90000"/>
              </a:lnSpc>
              <a:spcBef>
                <a:spcPts val="500"/>
              </a:spcBef>
              <a:spcAft>
                <a:spcPts val="0"/>
              </a:spcAft>
              <a:buClr>
                <a:schemeClr val="dk1"/>
              </a:buClr>
              <a:buSzPct val="100000"/>
              <a:buChar char="•"/>
            </a:pPr>
            <a:r>
              <a:rPr lang="pt-BR" dirty="0"/>
              <a:t>Se alfa &lt; 1.0, diminui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&gt; 1.0, aumenta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 1, o número padrão de filtros usado em cada camada.</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b="1" dirty="0"/>
              <a:t>Arquitetura Futura: </a:t>
            </a:r>
            <a:r>
              <a:rPr lang="pt-BR" dirty="0"/>
              <a:t>Versões futuras do FOMO planejam alterar esta redução de parâmetros com uma arquitetura no estilo </a:t>
            </a:r>
            <a:r>
              <a:rPr lang="pt-BR" dirty="0" err="1"/>
              <a:t>U-Net</a:t>
            </a:r>
            <a:r>
              <a:rPr lang="pt-BR" dirty="0"/>
              <a:t>.</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7" name="Google Shape;617;p6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ts val="2800"/>
              <a:buChar char="•"/>
            </a:pPr>
            <a:r>
              <a:rPr lang="pt-BR" b="1" dirty="0"/>
              <a:t>Requisitos de Memória: </a:t>
            </a:r>
            <a:r>
              <a:rPr lang="pt-BR" dirty="0"/>
              <a:t>O modelo deve caber na memória do alvo (flash/RAM), assim como o buffer de imagem e a lógica do aplicativo. Recomenda-se um alvo com pelo menos 512 KB. É possível utilizar apenas 200 KB para flash, para imagens de 64x64 pixels.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Latência: </a:t>
            </a:r>
            <a:r>
              <a:rPr lang="pt-BR" dirty="0"/>
              <a:t>A velocidade do alvo determina o número máximo de frames que podem ser processados. </a:t>
            </a:r>
            <a:r>
              <a:rPr lang="pt-BR" dirty="0" err="1"/>
              <a:t>MCUs</a:t>
            </a:r>
            <a:r>
              <a:rPr lang="pt-BR" dirty="0"/>
              <a:t> rodando a 80 MHz podem processar uma imagem de 64x64 pixels em menos de um segundo.</a:t>
            </a:r>
          </a:p>
          <a:p>
            <a:pPr marL="228600" indent="-228600" algn="just">
              <a:buSzPts val="2800"/>
            </a:pPr>
            <a:endParaRPr lang="pt-BR" b="1" dirty="0"/>
          </a:p>
          <a:p>
            <a:pPr marL="228600" indent="-228600" algn="just">
              <a:buSzPts val="2800"/>
            </a:pPr>
            <a:r>
              <a:rPr lang="pt-BR" b="1" dirty="0"/>
              <a:t>Modificações: </a:t>
            </a:r>
            <a:r>
              <a:rPr lang="pt-BR" dirty="0"/>
              <a:t>Podem serem feitas modificações ainda no modelo nas camadas de saída, alguns parâmetros como </a:t>
            </a:r>
            <a:r>
              <a:rPr lang="pt-BR" i="1" dirty="0" err="1"/>
              <a:t>object_weights</a:t>
            </a:r>
            <a:r>
              <a:rPr lang="pt-BR" i="1" dirty="0"/>
              <a:t>, learning rate, </a:t>
            </a:r>
            <a:r>
              <a:rPr lang="pt-BR" dirty="0"/>
              <a:t>camadas </a:t>
            </a:r>
            <a:r>
              <a:rPr lang="pt-BR" dirty="0" err="1"/>
              <a:t>convolucionais</a:t>
            </a:r>
            <a:r>
              <a:rPr lang="pt-BR" dirty="0"/>
              <a:t>, enfim. Tudo dentro do EDGE IMPULSE.</a:t>
            </a:r>
            <a:endParaRPr lang="pt-BR" b="1" i="1" dirty="0"/>
          </a:p>
          <a:p>
            <a:pPr marL="228600" lvl="0" indent="-228600" algn="just" rtl="0">
              <a:lnSpc>
                <a:spcPct val="90000"/>
              </a:lnSpc>
              <a:spcBef>
                <a:spcPts val="1000"/>
              </a:spcBef>
              <a:spcAft>
                <a:spcPts val="0"/>
              </a:spcAft>
              <a:buClr>
                <a:schemeClr val="dk1"/>
              </a:buClr>
              <a:buSzPts val="2800"/>
              <a:buChar char="•"/>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24" name="Google Shape;624;p6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b="1"/>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25" name="Google Shape;625;p63"/>
          <p:cNvPicPr preferRelativeResize="0"/>
          <p:nvPr/>
        </p:nvPicPr>
        <p:blipFill rotWithShape="1">
          <a:blip r:embed="rId3">
            <a:alphaModFix/>
          </a:blip>
          <a:srcRect/>
          <a:stretch/>
        </p:blipFill>
        <p:spPr>
          <a:xfrm>
            <a:off x="1390646" y="3691317"/>
            <a:ext cx="9410707" cy="25310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32" name="Google Shape;632;p6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marL="0" lvl="0" indent="0" algn="l" rtl="0">
              <a:lnSpc>
                <a:spcPct val="90000"/>
              </a:lnSpc>
              <a:spcBef>
                <a:spcPts val="1000"/>
              </a:spcBef>
              <a:spcAft>
                <a:spcPts val="0"/>
              </a:spcAft>
              <a:buClr>
                <a:schemeClr val="dk1"/>
              </a:buClr>
              <a:buSzPct val="100000"/>
              <a:buNone/>
            </a:pPr>
            <a:r>
              <a:rPr lang="pt-BR" b="1" u="sng">
                <a:solidFill>
                  <a:schemeClr val="hlink"/>
                </a:solidFill>
                <a:hlinkClick r:id="rId3"/>
              </a:rPr>
              <a:t>https://edgeimpulse.com/</a:t>
            </a:r>
            <a:endParaRPr b="1"/>
          </a:p>
          <a:p>
            <a:pPr marL="0" lvl="0" indent="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marL="228600" lvl="0" indent="-77470" algn="l" rtl="0">
              <a:lnSpc>
                <a:spcPct val="90000"/>
              </a:lnSpc>
              <a:spcBef>
                <a:spcPts val="1000"/>
              </a:spcBef>
              <a:spcAft>
                <a:spcPts val="0"/>
              </a:spcAft>
              <a:buClr>
                <a:schemeClr val="dk1"/>
              </a:buClr>
              <a:buSzPct val="100000"/>
              <a:buNone/>
            </a:pPr>
            <a:endParaRPr/>
          </a:p>
        </p:txBody>
      </p:sp>
      <p:pic>
        <p:nvPicPr>
          <p:cNvPr id="633" name="Google Shape;633;p64"/>
          <p:cNvPicPr preferRelativeResize="0"/>
          <p:nvPr/>
        </p:nvPicPr>
        <p:blipFill rotWithShape="1">
          <a:blip r:embed="rId4">
            <a:alphaModFix/>
          </a:blip>
          <a:srcRect/>
          <a:stretch/>
        </p:blipFill>
        <p:spPr>
          <a:xfrm>
            <a:off x="4481234" y="2296233"/>
            <a:ext cx="2440562" cy="33662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40" name="Google Shape;640;p6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destes parâmetros é vista assim: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641" name="Google Shape;641;p65"/>
          <p:cNvPicPr preferRelativeResize="0"/>
          <p:nvPr/>
        </p:nvPicPr>
        <p:blipFill rotWithShape="1">
          <a:blip r:embed="rId3">
            <a:alphaModFix/>
          </a:blip>
          <a:srcRect/>
          <a:stretch/>
        </p:blipFill>
        <p:spPr>
          <a:xfrm>
            <a:off x="838200" y="2141537"/>
            <a:ext cx="4638611" cy="4351338"/>
          </a:xfrm>
          <a:prstGeom prst="rect">
            <a:avLst/>
          </a:prstGeom>
          <a:noFill/>
          <a:ln>
            <a:noFill/>
          </a:ln>
        </p:spPr>
      </p:pic>
      <p:sp>
        <p:nvSpPr>
          <p:cNvPr id="642" name="Google Shape;642;p65"/>
          <p:cNvSpPr/>
          <p:nvPr/>
        </p:nvSpPr>
        <p:spPr>
          <a:xfrm>
            <a:off x="4754880" y="2141537"/>
            <a:ext cx="975360" cy="55289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65"/>
          <p:cNvCxnSpPr/>
          <p:nvPr/>
        </p:nvCxnSpPr>
        <p:spPr>
          <a:xfrm>
            <a:off x="5730240" y="2389632"/>
            <a:ext cx="438912" cy="0"/>
          </a:xfrm>
          <a:prstGeom prst="straightConnector1">
            <a:avLst/>
          </a:prstGeom>
          <a:noFill/>
          <a:ln w="57150" cap="flat" cmpd="sng">
            <a:solidFill>
              <a:srgbClr val="FF0000"/>
            </a:solidFill>
            <a:prstDash val="solid"/>
            <a:miter lim="800000"/>
            <a:headEnd type="none" w="sm" len="sm"/>
            <a:tailEnd type="triangle" w="med" len="med"/>
          </a:ln>
        </p:spPr>
      </p:cxnSp>
      <p:pic>
        <p:nvPicPr>
          <p:cNvPr id="644" name="Google Shape;644;p65"/>
          <p:cNvPicPr preferRelativeResize="0"/>
          <p:nvPr/>
        </p:nvPicPr>
        <p:blipFill rotWithShape="1">
          <a:blip r:embed="rId4">
            <a:alphaModFix/>
          </a:blip>
          <a:srcRect/>
          <a:stretch/>
        </p:blipFill>
        <p:spPr>
          <a:xfrm>
            <a:off x="6268985" y="2141537"/>
            <a:ext cx="5277587" cy="1467055"/>
          </a:xfrm>
          <a:prstGeom prst="rect">
            <a:avLst/>
          </a:prstGeom>
          <a:noFill/>
          <a:ln>
            <a:noFill/>
          </a:ln>
        </p:spPr>
      </p:pic>
      <p:sp>
        <p:nvSpPr>
          <p:cNvPr id="645" name="Google Shape;645;p65"/>
          <p:cNvSpPr txBox="1"/>
          <p:nvPr/>
        </p:nvSpPr>
        <p:spPr>
          <a:xfrm>
            <a:off x="6268985" y="3875547"/>
            <a:ext cx="473838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Ao clicar nos 3 pontos, acima, poderia editar o código do train.py dentro do </a:t>
            </a:r>
            <a:r>
              <a:rPr lang="pt-BR" sz="2800" dirty="0" err="1">
                <a:solidFill>
                  <a:schemeClr val="dk1"/>
                </a:solidFill>
                <a:latin typeface="Calibri"/>
                <a:ea typeface="Calibri"/>
                <a:cs typeface="Calibri"/>
                <a:sym typeface="Calibri"/>
              </a:rPr>
              <a:t>edge</a:t>
            </a:r>
            <a:r>
              <a:rPr lang="pt-BR" sz="2800" dirty="0">
                <a:solidFill>
                  <a:schemeClr val="dk1"/>
                </a:solidFill>
                <a:latin typeface="Calibri"/>
                <a:ea typeface="Calibri"/>
                <a:cs typeface="Calibri"/>
                <a:sym typeface="Calibri"/>
              </a:rPr>
              <a:t> impulse, ou editar o block de código localmente, e visualizar algumas características.</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52" name="Google Shape;652;p6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53" name="Google Shape;653;p66"/>
          <p:cNvPicPr preferRelativeResize="0"/>
          <p:nvPr/>
        </p:nvPicPr>
        <p:blipFill rotWithShape="1">
          <a:blip r:embed="rId3">
            <a:alphaModFix/>
          </a:blip>
          <a:srcRect t="36425"/>
          <a:stretch/>
        </p:blipFill>
        <p:spPr>
          <a:xfrm>
            <a:off x="2719996" y="4601252"/>
            <a:ext cx="6752007" cy="113211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0" name="Google Shape;660;p6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Após isto, o modelo é instanciado, e como dito anteriormente, o modelo corta um bloco do Mobilenetv2, a partir do bloco </a:t>
            </a:r>
            <a:r>
              <a:rPr lang="pt-BR" b="1" dirty="0"/>
              <a:t>block_6_expand_relu</a:t>
            </a:r>
            <a:r>
              <a:rPr lang="pt-BR" dirty="0"/>
              <a:t>, portanto todas as camadas posteriores a esta não serão usadas.</a:t>
            </a:r>
            <a:endParaRPr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r>
              <a:rPr lang="pt-BR" dirty="0"/>
              <a:t>Isso é feito para adaptar o modelo a uma resolução de entrada específica. Neste caso, o modelo está sendo cortado onde atinge 1/8 da resolução de entrada (ou seja, a altura e a largura da imagem de entrada são divididas por 8).</a:t>
            </a:r>
            <a:endParaRPr dirty="0"/>
          </a:p>
        </p:txBody>
      </p:sp>
      <p:pic>
        <p:nvPicPr>
          <p:cNvPr id="661" name="Google Shape;661;p67"/>
          <p:cNvPicPr preferRelativeResize="0"/>
          <p:nvPr/>
        </p:nvPicPr>
        <p:blipFill rotWithShape="1">
          <a:blip r:embed="rId3">
            <a:alphaModFix/>
          </a:blip>
          <a:srcRect/>
          <a:stretch/>
        </p:blipFill>
        <p:spPr>
          <a:xfrm>
            <a:off x="838200" y="3667602"/>
            <a:ext cx="8002014" cy="3975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8" name="Google Shape;668;p6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a:t>Agora o modelo é agregado as camadas finais de classificação, é adicionado a </a:t>
            </a:r>
            <a:r>
              <a:rPr lang="pt-BR" b="1" i="1"/>
              <a:t>detection head, </a:t>
            </a:r>
            <a:r>
              <a:rPr lang="pt-BR"/>
              <a:t>como dita acima, basicamente, com duas camadas de convolução. Uma camada densa com 32 nós seguida por um classificador com </a:t>
            </a:r>
            <a:r>
              <a:rPr lang="pt-BR" b="1" i="1"/>
              <a:t>num_classes </a:t>
            </a:r>
            <a:r>
              <a:rPr lang="pt-BR"/>
              <a:t>saídas.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pt-BR"/>
              <a:t>Por fim retorna um tensor 4D com dimensões </a:t>
            </a:r>
            <a:r>
              <a:rPr lang="pt-BR" b="1" i="1"/>
              <a:t>(batch_size, height, width, num_classes)</a:t>
            </a:r>
            <a:r>
              <a:rPr lang="pt-BR"/>
              <a:t>. Cada pixel na altura e largura terá </a:t>
            </a:r>
            <a:r>
              <a:rPr lang="pt-BR" b="1" i="1"/>
              <a:t>num_classes </a:t>
            </a:r>
            <a:r>
              <a:rPr lang="pt-BR"/>
              <a:t>valores de logit, um para cada classe. </a:t>
            </a:r>
            <a:endParaRPr/>
          </a:p>
        </p:txBody>
      </p:sp>
      <p:pic>
        <p:nvPicPr>
          <p:cNvPr id="669" name="Google Shape;669;p68"/>
          <p:cNvPicPr preferRelativeResize="0"/>
          <p:nvPr/>
        </p:nvPicPr>
        <p:blipFill rotWithShape="1">
          <a:blip r:embed="rId3">
            <a:alphaModFix/>
          </a:blip>
          <a:srcRect t="18345"/>
          <a:stretch/>
        </p:blipFill>
        <p:spPr>
          <a:xfrm>
            <a:off x="838200" y="3251273"/>
            <a:ext cx="7549896" cy="1187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Detecção de objetos</a:t>
            </a:r>
            <a:endParaRPr dirty="0"/>
          </a:p>
        </p:txBody>
      </p:sp>
      <p:pic>
        <p:nvPicPr>
          <p:cNvPr id="128" name="Google Shape;128;p17"/>
          <p:cNvPicPr preferRelativeResize="0"/>
          <p:nvPr/>
        </p:nvPicPr>
        <p:blipFill rotWithShape="1">
          <a:blip r:embed="rId3">
            <a:alphaModFix/>
          </a:blip>
          <a:srcRect t="42353" r="52296"/>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w="28575" cap="flat" cmpd="sng">
            <a:solidFill>
              <a:schemeClr val="dk2"/>
            </a:solidFill>
            <a:prstDash val="solid"/>
            <a:round/>
            <a:headEnd type="none" w="med" len="med"/>
            <a:tailEnd type="triangle" w="med" len="med"/>
          </a:ln>
        </p:spPr>
      </p:cxnSp>
      <p:pic>
        <p:nvPicPr>
          <p:cNvPr id="130" name="Google Shape;130;p17"/>
          <p:cNvPicPr preferRelativeResize="0"/>
          <p:nvPr/>
        </p:nvPicPr>
        <p:blipFill rotWithShape="1">
          <a:blip r:embed="rId3">
            <a:alphaModFix/>
          </a:blip>
          <a:srcRect l="15323" t="71388" r="74260" b="11095"/>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l="18480" t="72006" r="75877" b="14277"/>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l="27883" t="63463" r="67053" b="26811"/>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l="38036" t="63594" r="52296" b="29311"/>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rot="10800000" flipH="1">
            <a:off x="4699088" y="2303000"/>
            <a:ext cx="258000" cy="1285800"/>
          </a:xfrm>
          <a:prstGeom prst="straightConnector1">
            <a:avLst/>
          </a:prstGeom>
          <a:noFill/>
          <a:ln w="28575" cap="flat" cmpd="sng">
            <a:solidFill>
              <a:schemeClr val="dk2"/>
            </a:solidFill>
            <a:prstDash val="solid"/>
            <a:round/>
            <a:headEnd type="none" w="med" len="med"/>
            <a:tailEnd type="triangle" w="med" len="med"/>
          </a:ln>
        </p:spPr>
      </p:cxnSp>
      <p:cxnSp>
        <p:nvCxnSpPr>
          <p:cNvPr id="136" name="Google Shape;136;p17"/>
          <p:cNvCxnSpPr>
            <a:stCxn id="135" idx="3"/>
            <a:endCxn id="133" idx="1"/>
          </p:cNvCxnSpPr>
          <p:nvPr/>
        </p:nvCxnSpPr>
        <p:spPr>
          <a:xfrm>
            <a:off x="4699088" y="3588800"/>
            <a:ext cx="178800" cy="947700"/>
          </a:xfrm>
          <a:prstGeom prst="straightConnector1">
            <a:avLst/>
          </a:prstGeom>
          <a:noFill/>
          <a:ln w="28575" cap="flat" cmpd="sng">
            <a:solidFill>
              <a:schemeClr val="dk2"/>
            </a:solidFill>
            <a:prstDash val="solid"/>
            <a:round/>
            <a:headEnd type="none" w="med" len="med"/>
            <a:tailEnd type="triangle" w="med" len="med"/>
          </a:ln>
        </p:spPr>
      </p:cxnSp>
      <p:cxnSp>
        <p:nvCxnSpPr>
          <p:cNvPr id="137" name="Google Shape;137;p17"/>
          <p:cNvCxnSpPr>
            <a:stCxn id="135" idx="3"/>
            <a:endCxn id="131" idx="1"/>
          </p:cNvCxnSpPr>
          <p:nvPr/>
        </p:nvCxnSpPr>
        <p:spPr>
          <a:xfrm rot="10800000" flipH="1">
            <a:off x="4699088" y="3066500"/>
            <a:ext cx="673200" cy="522300"/>
          </a:xfrm>
          <a:prstGeom prst="straightConnector1">
            <a:avLst/>
          </a:prstGeom>
          <a:noFill/>
          <a:ln w="28575" cap="flat" cmpd="sng">
            <a:solidFill>
              <a:schemeClr val="dk2"/>
            </a:solidFill>
            <a:prstDash val="solid"/>
            <a:round/>
            <a:headEnd type="none" w="med" len="med"/>
            <a:tailEnd type="triangle" w="med" len="med"/>
          </a:ln>
        </p:spPr>
      </p:cxnSp>
      <p:cxnSp>
        <p:nvCxnSpPr>
          <p:cNvPr id="138" name="Google Shape;138;p17"/>
          <p:cNvCxnSpPr>
            <a:stCxn id="135" idx="3"/>
            <a:endCxn id="132" idx="1"/>
          </p:cNvCxnSpPr>
          <p:nvPr/>
        </p:nvCxnSpPr>
        <p:spPr>
          <a:xfrm>
            <a:off x="4699088" y="3588800"/>
            <a:ext cx="552300" cy="242400"/>
          </a:xfrm>
          <a:prstGeom prst="straightConnector1">
            <a:avLst/>
          </a:prstGeom>
          <a:noFill/>
          <a:ln w="28575" cap="flat" cmpd="sng">
            <a:solidFill>
              <a:schemeClr val="dk2"/>
            </a:solidFill>
            <a:prstDash val="solid"/>
            <a:round/>
            <a:headEnd type="none" w="med" len="med"/>
            <a:tailEnd type="triangle" w="med" len="med"/>
          </a:ln>
        </p:spPr>
      </p:cxnSp>
      <p:cxnSp>
        <p:nvCxnSpPr>
          <p:cNvPr id="139" name="Google Shape;139;p17"/>
          <p:cNvCxnSpPr>
            <a:endCxn id="140" idx="1"/>
          </p:cNvCxnSpPr>
          <p:nvPr/>
        </p:nvCxnSpPr>
        <p:spPr>
          <a:xfrm rot="10800000" flipH="1">
            <a:off x="5965025" y="3207213"/>
            <a:ext cx="1014300" cy="1375500"/>
          </a:xfrm>
          <a:prstGeom prst="straightConnector1">
            <a:avLst/>
          </a:prstGeom>
          <a:noFill/>
          <a:ln w="28575" cap="flat" cmpd="sng">
            <a:solidFill>
              <a:schemeClr val="dk2"/>
            </a:solidFill>
            <a:prstDash val="solid"/>
            <a:round/>
            <a:headEnd type="none" w="med" len="med"/>
            <a:tailEnd type="triangle" w="med" len="med"/>
          </a:ln>
        </p:spPr>
      </p:cxnSp>
      <p:cxnSp>
        <p:nvCxnSpPr>
          <p:cNvPr id="141" name="Google Shape;141;p17"/>
          <p:cNvCxnSpPr>
            <a:endCxn id="140" idx="1"/>
          </p:cNvCxnSpPr>
          <p:nvPr/>
        </p:nvCxnSpPr>
        <p:spPr>
          <a:xfrm rot="10800000" flipH="1">
            <a:off x="5827625" y="3207213"/>
            <a:ext cx="1151700" cy="624000"/>
          </a:xfrm>
          <a:prstGeom prst="straightConnector1">
            <a:avLst/>
          </a:prstGeom>
          <a:noFill/>
          <a:ln w="28575" cap="flat" cmpd="sng">
            <a:solidFill>
              <a:schemeClr val="dk2"/>
            </a:solidFill>
            <a:prstDash val="solid"/>
            <a:round/>
            <a:headEnd type="none" w="med" len="med"/>
            <a:tailEnd type="triangle" w="med" len="med"/>
          </a:ln>
        </p:spPr>
      </p:cxnSp>
      <p:cxnSp>
        <p:nvCxnSpPr>
          <p:cNvPr id="142" name="Google Shape;142;p17"/>
          <p:cNvCxnSpPr>
            <a:endCxn id="140" idx="1"/>
          </p:cNvCxnSpPr>
          <p:nvPr/>
        </p:nvCxnSpPr>
        <p:spPr>
          <a:xfrm>
            <a:off x="5827625" y="3089613"/>
            <a:ext cx="1151700" cy="117600"/>
          </a:xfrm>
          <a:prstGeom prst="straightConnector1">
            <a:avLst/>
          </a:prstGeom>
          <a:noFill/>
          <a:ln w="28575" cap="flat" cmpd="sng">
            <a:solidFill>
              <a:schemeClr val="dk2"/>
            </a:solidFill>
            <a:prstDash val="solid"/>
            <a:round/>
            <a:headEnd type="none" w="med" len="med"/>
            <a:tailEnd type="triangle" w="med" len="med"/>
          </a:ln>
        </p:spPr>
      </p:cxnSp>
      <p:cxnSp>
        <p:nvCxnSpPr>
          <p:cNvPr id="143" name="Google Shape;143;p17"/>
          <p:cNvCxnSpPr>
            <a:endCxn id="140" idx="1"/>
          </p:cNvCxnSpPr>
          <p:nvPr/>
        </p:nvCxnSpPr>
        <p:spPr>
          <a:xfrm>
            <a:off x="5856425" y="2303013"/>
            <a:ext cx="1122900" cy="904200"/>
          </a:xfrm>
          <a:prstGeom prst="straightConnector1">
            <a:avLst/>
          </a:prstGeom>
          <a:noFill/>
          <a:ln w="28575" cap="flat" cmpd="sng">
            <a:solidFill>
              <a:schemeClr val="dk2"/>
            </a:solidFill>
            <a:prstDash val="solid"/>
            <a:round/>
            <a:headEnd type="none" w="med" len="med"/>
            <a:tailEnd type="triangle" w="med" len="med"/>
          </a:ln>
        </p:spPr>
      </p:cxnSp>
      <p:sp>
        <p:nvSpPr>
          <p:cNvPr id="140" name="Google Shape;140;p17"/>
          <p:cNvSpPr/>
          <p:nvPr/>
        </p:nvSpPr>
        <p:spPr>
          <a:xfrm>
            <a:off x="6979325" y="264591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CNN</a:t>
            </a:r>
            <a:endParaRPr sz="3100">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SVM</a:t>
            </a:r>
            <a:endParaRPr sz="3100">
              <a:latin typeface="Calibri"/>
              <a:ea typeface="Calibri"/>
              <a:cs typeface="Calibri"/>
              <a:sym typeface="Calibri"/>
            </a:endParaRPr>
          </a:p>
        </p:txBody>
      </p:sp>
      <p:cxnSp>
        <p:nvCxnSpPr>
          <p:cNvPr id="145" name="Google Shape;145;p17"/>
          <p:cNvCxnSpPr>
            <a:stCxn id="140" idx="3"/>
            <a:endCxn id="144" idx="1"/>
          </p:cNvCxnSpPr>
          <p:nvPr/>
        </p:nvCxnSpPr>
        <p:spPr>
          <a:xfrm rot="10800000" flipH="1">
            <a:off x="8440025" y="3200313"/>
            <a:ext cx="344700" cy="6900"/>
          </a:xfrm>
          <a:prstGeom prst="straightConnector1">
            <a:avLst/>
          </a:prstGeom>
          <a:noFill/>
          <a:ln w="28575" cap="flat" cmpd="sng">
            <a:solidFill>
              <a:schemeClr val="dk2"/>
            </a:solidFill>
            <a:prstDash val="solid"/>
            <a:round/>
            <a:headEnd type="none" w="med" len="med"/>
            <a:tailEnd type="triangle" w="med" len="med"/>
          </a:ln>
        </p:spPr>
      </p:cxnSp>
      <p:cxnSp>
        <p:nvCxnSpPr>
          <p:cNvPr id="146" name="Google Shape;146;p17"/>
          <p:cNvCxnSpPr/>
          <p:nvPr/>
        </p:nvCxnSpPr>
        <p:spPr>
          <a:xfrm rot="10800000" flipH="1">
            <a:off x="10245400" y="3196713"/>
            <a:ext cx="344700" cy="69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17"/>
          <p:cNvSpPr/>
          <p:nvPr/>
        </p:nvSpPr>
        <p:spPr>
          <a:xfrm>
            <a:off x="10590075"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Classificador carro</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pessoa</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cachorro</a:t>
            </a:r>
            <a:endParaRPr sz="1800">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w="28575" cap="flat" cmpd="sng">
            <a:solidFill>
              <a:schemeClr val="dk2"/>
            </a:solidFill>
            <a:prstDash val="solid"/>
            <a:round/>
            <a:headEnd type="none" w="med" len="med"/>
            <a:tailEnd type="triangle" w="med" len="med"/>
          </a:ln>
        </p:spPr>
      </p:cxnSp>
      <p:sp>
        <p:nvSpPr>
          <p:cNvPr id="149" name="Google Shape;149;p17"/>
          <p:cNvSpPr/>
          <p:nvPr/>
        </p:nvSpPr>
        <p:spPr>
          <a:xfrm>
            <a:off x="10590075" y="42942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Regressor</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dx, dy, dw, dh</a:t>
            </a:r>
            <a:endParaRPr sz="1800">
              <a:latin typeface="Calibri"/>
              <a:ea typeface="Calibri"/>
              <a:cs typeface="Calibri"/>
              <a:sym typeface="Calibri"/>
            </a:endParaRPr>
          </a:p>
        </p:txBody>
      </p:sp>
      <p:cxnSp>
        <p:nvCxnSpPr>
          <p:cNvPr id="150" name="Google Shape;150;p17"/>
          <p:cNvCxnSpPr>
            <a:stCxn id="133" idx="3"/>
          </p:cNvCxnSpPr>
          <p:nvPr/>
        </p:nvCxnSpPr>
        <p:spPr>
          <a:xfrm>
            <a:off x="6069868" y="4536537"/>
            <a:ext cx="4356600" cy="801300"/>
          </a:xfrm>
          <a:prstGeom prst="bentConnector3">
            <a:avLst>
              <a:gd name="adj1" fmla="val 50000"/>
            </a:avLst>
          </a:prstGeom>
          <a:noFill/>
          <a:ln w="28575" cap="flat" cmpd="sng">
            <a:solidFill>
              <a:schemeClr val="dk2"/>
            </a:solidFill>
            <a:prstDash val="lgDashDot"/>
            <a:round/>
            <a:headEnd type="none" w="med" len="med"/>
            <a:tailEnd type="triangle" w="med" len="med"/>
          </a:ln>
        </p:spPr>
      </p:cxnSp>
      <p:cxnSp>
        <p:nvCxnSpPr>
          <p:cNvPr id="151" name="Google Shape;151;p17"/>
          <p:cNvCxnSpPr/>
          <p:nvPr/>
        </p:nvCxnSpPr>
        <p:spPr>
          <a:xfrm flipH="1">
            <a:off x="8204963" y="3768513"/>
            <a:ext cx="7800" cy="752700"/>
          </a:xfrm>
          <a:prstGeom prst="straightConnector1">
            <a:avLst/>
          </a:prstGeom>
          <a:noFill/>
          <a:ln w="28575" cap="flat" cmpd="sng">
            <a:solidFill>
              <a:schemeClr val="dk2"/>
            </a:solidFill>
            <a:prstDash val="lgDashDot"/>
            <a:round/>
            <a:headEnd type="none" w="med" len="med"/>
            <a:tailEnd type="triangle" w="med" len="med"/>
          </a:ln>
        </p:spPr>
      </p:cxnSp>
      <p:sp>
        <p:nvSpPr>
          <p:cNvPr id="135" name="Google Shape;135;p17"/>
          <p:cNvSpPr/>
          <p:nvPr/>
        </p:nvSpPr>
        <p:spPr>
          <a:xfrm>
            <a:off x="3065888" y="2987750"/>
            <a:ext cx="1633200" cy="120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Regiões propostas</a:t>
            </a:r>
            <a:endParaRPr sz="3100">
              <a:latin typeface="Calibri"/>
              <a:ea typeface="Calibri"/>
              <a:cs typeface="Calibri"/>
              <a:sym typeface="Calibri"/>
            </a:endParaRPr>
          </a:p>
        </p:txBody>
      </p:sp>
      <p:sp>
        <p:nvSpPr>
          <p:cNvPr id="2" name="CaixaDeTexto 1">
            <a:extLst>
              <a:ext uri="{FF2B5EF4-FFF2-40B4-BE49-F238E27FC236}">
                <a16:creationId xmlns:a16="http://schemas.microsoft.com/office/drawing/2014/main" id="{A3D2A7C2-E626-5AE6-917C-2F5514AEE12D}"/>
              </a:ext>
            </a:extLst>
          </p:cNvPr>
          <p:cNvSpPr txBox="1"/>
          <p:nvPr/>
        </p:nvSpPr>
        <p:spPr>
          <a:xfrm>
            <a:off x="207725" y="2255718"/>
            <a:ext cx="4520134" cy="430887"/>
          </a:xfrm>
          <a:prstGeom prst="rect">
            <a:avLst/>
          </a:prstGeom>
          <a:noFill/>
        </p:spPr>
        <p:txBody>
          <a:bodyPr wrap="square" rtlCol="0">
            <a:spAutoFit/>
          </a:bodyPr>
          <a:lstStyle/>
          <a:p>
            <a:r>
              <a:rPr lang="pt-BR" sz="2200" b="1" dirty="0">
                <a:latin typeface="Calibri" panose="020F0502020204030204" pitchFamily="34" charset="0"/>
                <a:ea typeface="Calibri" panose="020F0502020204030204" pitchFamily="34" charset="0"/>
                <a:cs typeface="Calibri" panose="020F0502020204030204" pitchFamily="34" charset="0"/>
              </a:rPr>
              <a:t>Region-based CNNs (R-CNN)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76" name="Google Shape;676;p6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lang="pt-BR" b="1" i="1"/>
              <a:t>velo</a:t>
            </a:r>
            <a:r>
              <a:rPr lang="pt-BR"/>
              <a:t>” ele irá carregar o modelo padrão como optimizador.</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83" name="Google Shape;683;p7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84" name="Google Shape;684;p7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Não utilizando o otimizador, irá automaticamente usar o padrão do </a:t>
            </a:r>
            <a:r>
              <a:rPr lang="pt-BR" sz="2800" dirty="0" err="1">
                <a:solidFill>
                  <a:schemeClr val="dk1"/>
                </a:solidFill>
                <a:latin typeface="Calibri"/>
                <a:ea typeface="Calibri"/>
                <a:cs typeface="Calibri"/>
                <a:sym typeface="Calibri"/>
              </a:rPr>
              <a:t>edgeimpulse</a:t>
            </a:r>
            <a:r>
              <a:rPr lang="pt-BR" sz="2800" dirty="0">
                <a:solidFill>
                  <a:schemeClr val="dk1"/>
                </a:solidFill>
                <a:latin typeface="Calibri"/>
                <a:ea typeface="Calibri"/>
                <a:cs typeface="Calibri"/>
                <a:sym typeface="Calibri"/>
              </a:rPr>
              <a:t>, configurado como o </a:t>
            </a:r>
            <a:r>
              <a:rPr lang="pt-BR" sz="2800" b="1" dirty="0">
                <a:solidFill>
                  <a:schemeClr val="dk1"/>
                </a:solidFill>
                <a:latin typeface="Calibri"/>
                <a:ea typeface="Calibri"/>
                <a:cs typeface="Calibri"/>
                <a:sym typeface="Calibri"/>
              </a:rPr>
              <a:t>ADAM</a:t>
            </a:r>
            <a:r>
              <a:rPr lang="pt-BR" sz="2800" dirty="0">
                <a:solidFill>
                  <a:schemeClr val="dk1"/>
                </a:solidFill>
                <a:latin typeface="Calibri"/>
                <a:ea typeface="Calibri"/>
                <a:cs typeface="Calibri"/>
                <a:sym typeface="Calibri"/>
              </a:rPr>
              <a:t> como otimizador, apenas alterando caso seja alterado o passo de aprendizado como mostra o código abaixo:</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 função de perda já é utilizada </a:t>
            </a:r>
            <a:r>
              <a:rPr lang="pt-BR" sz="2800" b="1" i="1" dirty="0" err="1">
                <a:solidFill>
                  <a:schemeClr val="dk1"/>
                </a:solidFill>
                <a:latin typeface="Calibri"/>
                <a:ea typeface="Calibri"/>
                <a:cs typeface="Calibri"/>
                <a:sym typeface="Calibri"/>
              </a:rPr>
              <a:t>cross</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entropy</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loss</a:t>
            </a:r>
            <a:r>
              <a:rPr lang="pt-BR" sz="2800" dirty="0">
                <a:solidFill>
                  <a:schemeClr val="dk1"/>
                </a:solidFill>
                <a:latin typeface="Calibri"/>
                <a:ea typeface="Calibri"/>
                <a:cs typeface="Calibri"/>
                <a:sym typeface="Calibri"/>
              </a:rPr>
              <a:t>, específica de acordo com as configurações do modelo, com </a:t>
            </a:r>
            <a:r>
              <a:rPr lang="pt-BR" sz="2800" b="1" i="1" dirty="0">
                <a:solidFill>
                  <a:schemeClr val="dk1"/>
                </a:solidFill>
                <a:latin typeface="Calibri"/>
                <a:ea typeface="Calibri"/>
                <a:cs typeface="Calibri"/>
                <a:sym typeface="Calibri"/>
              </a:rPr>
              <a:t>alpha </a:t>
            </a:r>
            <a:r>
              <a:rPr lang="pt-BR" sz="2800" dirty="0">
                <a:solidFill>
                  <a:schemeClr val="dk1"/>
                </a:solidFill>
                <a:latin typeface="Calibri"/>
                <a:ea typeface="Calibri"/>
                <a:cs typeface="Calibri"/>
                <a:sym typeface="Calibri"/>
              </a:rPr>
              <a:t>e </a:t>
            </a:r>
            <a:r>
              <a:rPr lang="pt-BR" sz="2800" b="1" i="1" dirty="0" err="1">
                <a:solidFill>
                  <a:schemeClr val="dk1"/>
                </a:solidFill>
                <a:latin typeface="Calibri"/>
                <a:ea typeface="Calibri"/>
                <a:cs typeface="Calibri"/>
                <a:sym typeface="Calibri"/>
              </a:rPr>
              <a:t>object_weight</a:t>
            </a:r>
            <a:r>
              <a:rPr lang="pt-BR" sz="2800" dirty="0">
                <a:solidFill>
                  <a:schemeClr val="dk1"/>
                </a:solidFill>
                <a:latin typeface="Calibri"/>
                <a:ea typeface="Calibri"/>
                <a:cs typeface="Calibri"/>
                <a:sym typeface="Calibri"/>
              </a:rPr>
              <a:t>:</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685" name="Google Shape;685;p70"/>
          <p:cNvPicPr preferRelativeResize="0"/>
          <p:nvPr/>
        </p:nvPicPr>
        <p:blipFill rotWithShape="1">
          <a:blip r:embed="rId3">
            <a:alphaModFix/>
          </a:blip>
          <a:srcRect/>
          <a:stretch/>
        </p:blipFill>
        <p:spPr>
          <a:xfrm>
            <a:off x="3482972" y="3224925"/>
            <a:ext cx="5226055" cy="793832"/>
          </a:xfrm>
          <a:prstGeom prst="rect">
            <a:avLst/>
          </a:prstGeom>
          <a:noFill/>
          <a:ln>
            <a:noFill/>
          </a:ln>
        </p:spPr>
      </p:pic>
      <p:pic>
        <p:nvPicPr>
          <p:cNvPr id="686" name="Google Shape;686;p70"/>
          <p:cNvPicPr preferRelativeResize="0"/>
          <p:nvPr/>
        </p:nvPicPr>
        <p:blipFill rotWithShape="1">
          <a:blip r:embed="rId4">
            <a:alphaModFix/>
          </a:blip>
          <a:srcRect t="7639" b="-1"/>
          <a:stretch/>
        </p:blipFill>
        <p:spPr>
          <a:xfrm>
            <a:off x="712119" y="5079878"/>
            <a:ext cx="10767760" cy="7938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mc:AlternateContent xmlns:mc="http://schemas.openxmlformats.org/markup-compatibility/2006" xmlns:a14="http://schemas.microsoft.com/office/drawing/2010/main">
        <mc:Choice Requires="a14">
          <p:sp>
            <p:nvSpPr>
              <p:cNvPr id="683" name="Google Shape;683;p70"/>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90000"/>
                  </a:lnSpc>
                  <a:spcBef>
                    <a:spcPts val="0"/>
                  </a:spcBef>
                  <a:spcAft>
                    <a:spcPts val="0"/>
                  </a:spcAft>
                  <a:buClr>
                    <a:schemeClr val="dk1"/>
                  </a:buClr>
                  <a:buSzPts val="2800"/>
                  <a:buNone/>
                </a:pPr>
                <a:r>
                  <a:rPr lang="pt-BR" sz="4600" dirty="0"/>
                  <a:t>Função de perda:</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Chamada Entropia Cruzada (Cross-</a:t>
                </a:r>
                <a:r>
                  <a:rPr lang="pt-BR" dirty="0" err="1"/>
                  <a:t>Entropy</a:t>
                </a:r>
                <a:r>
                  <a:rPr lang="pt-BR" dirty="0"/>
                  <a:t>).</a:t>
                </a:r>
              </a:p>
              <a:p>
                <a:pPr marL="0" lvl="0" indent="0" algn="just" rtl="0">
                  <a:lnSpc>
                    <a:spcPct val="90000"/>
                  </a:lnSpc>
                  <a:spcBef>
                    <a:spcPts val="1000"/>
                  </a:spcBef>
                  <a:spcAft>
                    <a:spcPts val="0"/>
                  </a:spcAft>
                  <a:buClr>
                    <a:schemeClr val="dk1"/>
                  </a:buClr>
                  <a:buSzPts val="2800"/>
                  <a:buNone/>
                </a:pPr>
                <a:endParaRPr lang="pt-BR" dirty="0"/>
              </a:p>
              <a:p>
                <a:pPr indent="-457200" algn="just">
                  <a:buSzPts val="2800"/>
                </a:pPr>
                <a:r>
                  <a:rPr lang="pt-BR" dirty="0"/>
                  <a:t>Os rótulos vem como formato one-hot basicamente. </a:t>
                </a:r>
              </a:p>
              <a:p>
                <a:pPr indent="-457200" algn="just">
                  <a:buSzPts val="2800"/>
                </a:pPr>
                <a:r>
                  <a:rPr lang="pt-BR" dirty="0"/>
                  <a:t>( N ) é o número total de amostras.</a:t>
                </a:r>
              </a:p>
              <a:p>
                <a:pPr indent="-457200" algn="just">
                  <a:buSzPts val="2800"/>
                </a:pPr>
                <a:r>
                  <a:rPr lang="pt-BR" dirty="0"/>
                  <a:t>( M ) é o número de classes.</a:t>
                </a:r>
              </a:p>
              <a:p>
                <a:pPr indent="-457200" algn="just">
                  <a:buSzPts val="2800"/>
                </a:pPr>
                <a:r>
                  <a:rPr lang="pt-BR" dirty="0"/>
                  <a:t>( </a:t>
                </a:r>
                <a14:m>
                  <m:oMath xmlns:m="http://schemas.openxmlformats.org/officeDocument/2006/math">
                    <m:sSub>
                      <m:sSubPr>
                        <m:ctrlPr>
                          <a:rPr lang="ar-AE" i="1" dirty="0" smtClean="0">
                            <a:latin typeface="Cambria Math" panose="02040503050406030204" pitchFamily="18" charset="0"/>
                          </a:rPr>
                        </m:ctrlPr>
                      </m:sSubPr>
                      <m:e>
                        <m:r>
                          <a:rPr lang="ar-AE" i="1" dirty="0" smtClean="0">
                            <a:latin typeface="Cambria Math" panose="02040503050406030204" pitchFamily="18" charset="0"/>
                          </a:rPr>
                          <m:t>𝑦</m:t>
                        </m:r>
                      </m:e>
                      <m:sub>
                        <m:r>
                          <a:rPr lang="ar-AE" i="1" dirty="0" err="1" smtClean="0">
                            <a:latin typeface="Cambria Math" panose="02040503050406030204" pitchFamily="18" charset="0"/>
                          </a:rPr>
                          <m:t>𝑖𝑗</m:t>
                        </m:r>
                      </m:sub>
                    </m:sSub>
                  </m:oMath>
                </a14:m>
                <a:r>
                  <a:rPr lang="pt-BR" dirty="0"/>
                  <a:t> ) é a probabilidade verdadeira da amostra ( i ) pertencer à classe ( j ).</a:t>
                </a:r>
              </a:p>
              <a:p>
                <a:pPr indent="-457200" algn="just">
                  <a:buSzPts val="2800"/>
                </a:pPr>
                <a:r>
                  <a:rPr lang="pt-BR"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𝑝</m:t>
                        </m:r>
                      </m:e>
                      <m:sub>
                        <m:r>
                          <a:rPr lang="pt-BR" i="1" dirty="0" smtClean="0">
                            <a:latin typeface="Cambria Math" panose="02040503050406030204" pitchFamily="18" charset="0"/>
                          </a:rPr>
                          <m:t>𝑖𝑗</m:t>
                        </m:r>
                      </m:sub>
                    </m:sSub>
                  </m:oMath>
                </a14:m>
                <a:r>
                  <a:rPr lang="pt-BR" dirty="0"/>
                  <a:t> ) é a probabilidade prevista pelo modelo para a amostra ( i ) pertencer à classe ( j ).</a:t>
                </a:r>
              </a:p>
              <a:p>
                <a:pPr marL="0" indent="0" algn="just">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Como calcular: </a:t>
                </a:r>
                <a:r>
                  <a:rPr lang="pt-BR" dirty="0">
                    <a:hlinkClick r:id="rId3"/>
                  </a:rPr>
                  <a:t>Exemplo simples</a:t>
                </a:r>
                <a:r>
                  <a:rPr lang="pt-BR" dirty="0"/>
                  <a:t>;</a:t>
                </a:r>
              </a:p>
            </p:txBody>
          </p:sp>
        </mc:Choice>
        <mc:Fallback xmlns="">
          <p:sp>
            <p:nvSpPr>
              <p:cNvPr id="683" name="Google Shape;683;p70"/>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4"/>
                <a:stretch>
                  <a:fillRect l="-1507" t="-4079" b="-1731"/>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AB15445-4921-7566-5234-A6ED32E6B19E}"/>
                  </a:ext>
                </a:extLst>
              </p:cNvPr>
              <p:cNvSpPr txBox="1"/>
              <p:nvPr/>
            </p:nvSpPr>
            <p:spPr>
              <a:xfrm>
                <a:off x="751489" y="1952950"/>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𝐶𝐸</m:t>
                      </m:r>
                      <m:r>
                        <a:rPr lang="pt-BR" sz="2400" b="0" i="1" smtClean="0">
                          <a:latin typeface="Cambria Math" panose="02040503050406030204" pitchFamily="18" charset="0"/>
                        </a:rPr>
                        <m:t>=− [</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0" name="CaixaDeTexto 9">
                <a:extLst>
                  <a:ext uri="{FF2B5EF4-FFF2-40B4-BE49-F238E27FC236}">
                    <a16:creationId xmlns:a16="http://schemas.microsoft.com/office/drawing/2014/main" id="{8AB15445-4921-7566-5234-A6ED32E6B19E}"/>
                  </a:ext>
                </a:extLst>
              </p:cNvPr>
              <p:cNvSpPr txBox="1">
                <a:spLocks noRot="1" noChangeAspect="1" noMove="1" noResize="1" noEditPoints="1" noAdjustHandles="1" noChangeArrowheads="1" noChangeShapeType="1" noTextEdit="1"/>
              </p:cNvSpPr>
              <p:nvPr/>
            </p:nvSpPr>
            <p:spPr>
              <a:xfrm>
                <a:off x="751489" y="1952950"/>
                <a:ext cx="5344511" cy="108029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A890C2A2-B498-151B-3E81-EB5C1446CC63}"/>
                  </a:ext>
                </a:extLst>
              </p:cNvPr>
              <p:cNvSpPr txBox="1"/>
              <p:nvPr/>
            </p:nvSpPr>
            <p:spPr>
              <a:xfrm>
                <a:off x="6096000" y="2007672"/>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𝑀𝐶𝐸</m:t>
                      </m:r>
                      <m:r>
                        <a:rPr lang="pt-BR" sz="2400" b="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𝑁</m:t>
                          </m:r>
                        </m:den>
                      </m:f>
                      <m:r>
                        <a:rPr lang="pt-BR" sz="2400" b="0" i="1" smtClean="0">
                          <a:latin typeface="Cambria Math" panose="02040503050406030204" pitchFamily="18" charset="0"/>
                        </a:rPr>
                        <m:t>[</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1" name="CaixaDeTexto 10">
                <a:extLst>
                  <a:ext uri="{FF2B5EF4-FFF2-40B4-BE49-F238E27FC236}">
                    <a16:creationId xmlns:a16="http://schemas.microsoft.com/office/drawing/2014/main" id="{A890C2A2-B498-151B-3E81-EB5C1446CC63}"/>
                  </a:ext>
                </a:extLst>
              </p:cNvPr>
              <p:cNvSpPr txBox="1">
                <a:spLocks noRot="1" noChangeAspect="1" noMove="1" noResize="1" noEditPoints="1" noAdjustHandles="1" noChangeArrowheads="1" noChangeShapeType="1" noTextEdit="1"/>
              </p:cNvSpPr>
              <p:nvPr/>
            </p:nvSpPr>
            <p:spPr>
              <a:xfrm>
                <a:off x="6096000" y="2007672"/>
                <a:ext cx="5344511" cy="108029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55085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322729" y="1701199"/>
            <a:ext cx="11546542" cy="492935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nSpc>
                <a:spcPct val="120000"/>
              </a:lnSpc>
              <a:buSzPts val="2800"/>
            </a:pPr>
            <a:endParaRPr lang="pt-BR" sz="2300" dirty="0">
              <a:latin typeface="Arial" panose="020B0604020202020204" pitchFamily="34" charset="0"/>
              <a:cs typeface="Arial" panose="020B0604020202020204" pitchFamily="34" charset="0"/>
            </a:endParaRPr>
          </a:p>
          <a:p>
            <a:pPr indent="-457200">
              <a:lnSpc>
                <a:spcPct val="120000"/>
              </a:lnSpc>
              <a:buSzPts val="2800"/>
            </a:pPr>
            <a:r>
              <a:rPr lang="pt-BR" sz="2300" dirty="0">
                <a:latin typeface="Arial" panose="020B0604020202020204" pitchFamily="34" charset="0"/>
                <a:cs typeface="Arial" panose="020B0604020202020204" pitchFamily="34" charset="0"/>
              </a:rPr>
              <a:t>Aplica passos de aprendizado independentes e adaptativos a cada elemento do vetor gradiente.</a:t>
            </a:r>
          </a:p>
          <a:p>
            <a:pPr indent="-457200">
              <a:lnSpc>
                <a:spcPct val="120000"/>
              </a:lnSpc>
              <a:buSzPts val="2800"/>
            </a:pPr>
            <a:r>
              <a:rPr lang="pt-BR" sz="2300" dirty="0">
                <a:latin typeface="Arial" panose="020B0604020202020204" pitchFamily="34" charset="0"/>
                <a:cs typeface="Arial" panose="020B0604020202020204" pitchFamily="34" charset="0"/>
              </a:rPr>
              <a:t>Usa médias móveis exponencialmente decrescentes dos gradientes anteriores e de seus quadrados para atualizar os pesos do modelo.</a:t>
            </a:r>
          </a:p>
          <a:p>
            <a:pPr indent="-457200">
              <a:lnSpc>
                <a:spcPct val="120000"/>
              </a:lnSpc>
              <a:buSzPts val="2800"/>
            </a:pPr>
            <a:r>
              <a:rPr lang="pt-BR" sz="2300" dirty="0">
                <a:latin typeface="Arial" panose="020B0604020202020204" pitchFamily="34" charset="0"/>
                <a:cs typeface="Arial" panose="020B0604020202020204" pitchFamily="34" charset="0"/>
              </a:rPr>
              <a:t>A média dos gradientes anteriores suaviza as atualizações e acelera a convergência, principalmente quando usado com estimativas estocásticas do vetor gradiente.</a:t>
            </a:r>
          </a:p>
        </p:txBody>
      </p:sp>
    </p:spTree>
    <p:extLst>
      <p:ext uri="{BB962C8B-B14F-4D97-AF65-F5344CB8AC3E}">
        <p14:creationId xmlns:p14="http://schemas.microsoft.com/office/powerpoint/2010/main" val="2891999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err="1"/>
              <a:t>RMSProp</a:t>
            </a:r>
            <a:r>
              <a:rPr lang="pt-BR" dirty="0"/>
              <a:t> + Momentum</a:t>
            </a:r>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5836025" y="1809325"/>
            <a:ext cx="5818094" cy="4929352"/>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buSzPts val="2800"/>
            </a:pPr>
            <a:r>
              <a:rPr lang="pt-BR" dirty="0"/>
              <a:t>A média dos quadrados é usada para reduzir o valor dos passos individuais.</a:t>
            </a:r>
          </a:p>
          <a:p>
            <a:pPr indent="-457200">
              <a:buSzPts val="2800"/>
            </a:pPr>
            <a:r>
              <a:rPr lang="pt-BR" dirty="0"/>
              <a:t>Em regiões íngremes, reduz rapidamente o passo de aprendizagem, pois os valores das derivadas (taxa de variação) são grandes.</a:t>
            </a:r>
          </a:p>
          <a:p>
            <a:pPr lvl="1" indent="-457200">
              <a:buSzPts val="2800"/>
            </a:pPr>
            <a:r>
              <a:rPr lang="pt-BR" dirty="0"/>
              <a:t> Isso evita que ultrapasse o mínimo.</a:t>
            </a:r>
          </a:p>
          <a:p>
            <a:pPr indent="-457200">
              <a:buSzPts val="2800"/>
            </a:pPr>
            <a:r>
              <a:rPr lang="pt-BR" dirty="0"/>
              <a:t> Em regiões planas ou quase, diminui o passo de aprendizagem muito lentamente, pois as derivadas são muito pequenas. </a:t>
            </a:r>
          </a:p>
          <a:p>
            <a:pPr lvl="1" indent="-457200">
              <a:buSzPts val="2800"/>
            </a:pPr>
            <a:r>
              <a:rPr lang="pt-BR" dirty="0"/>
              <a:t>Passo permanece com valor grande, fazendo com que se caminhe mais rapidamente por essas regiões.</a:t>
            </a:r>
          </a:p>
        </p:txBody>
      </p:sp>
      <p:pic>
        <p:nvPicPr>
          <p:cNvPr id="4" name="Imagem 3">
            <a:extLst>
              <a:ext uri="{FF2B5EF4-FFF2-40B4-BE49-F238E27FC236}">
                <a16:creationId xmlns:a16="http://schemas.microsoft.com/office/drawing/2014/main" id="{77945669-42E4-2C98-C4D6-F949B6F6BACB}"/>
              </a:ext>
            </a:extLst>
          </p:cNvPr>
          <p:cNvPicPr>
            <a:picLocks noChangeAspect="1"/>
          </p:cNvPicPr>
          <p:nvPr/>
        </p:nvPicPr>
        <p:blipFill>
          <a:blip r:embed="rId3"/>
          <a:stretch>
            <a:fillRect/>
          </a:stretch>
        </p:blipFill>
        <p:spPr>
          <a:xfrm>
            <a:off x="821952" y="2187668"/>
            <a:ext cx="4514850" cy="3038475"/>
          </a:xfrm>
          <a:prstGeom prst="rect">
            <a:avLst/>
          </a:prstGeom>
        </p:spPr>
      </p:pic>
    </p:spTree>
    <p:extLst>
      <p:ext uri="{BB962C8B-B14F-4D97-AF65-F5344CB8AC3E}">
        <p14:creationId xmlns:p14="http://schemas.microsoft.com/office/powerpoint/2010/main" val="3086421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5" name="CaixaDeTexto 4">
            <a:extLst>
              <a:ext uri="{FF2B5EF4-FFF2-40B4-BE49-F238E27FC236}">
                <a16:creationId xmlns:a16="http://schemas.microsoft.com/office/drawing/2014/main" id="{4CD20661-0E1F-86CB-833D-BAFF86E88271}"/>
              </a:ext>
            </a:extLst>
          </p:cNvPr>
          <p:cNvSpPr txBox="1"/>
          <p:nvPr/>
        </p:nvSpPr>
        <p:spPr>
          <a:xfrm>
            <a:off x="6147920" y="2053768"/>
            <a:ext cx="5656729" cy="4401205"/>
          </a:xfrm>
          <a:prstGeom prst="rect">
            <a:avLst/>
          </a:prstGeom>
          <a:noFill/>
        </p:spPr>
        <p:txBody>
          <a:bodyPr wrap="square">
            <a:spAutoFit/>
          </a:bodyPr>
          <a:lstStyle/>
          <a:p>
            <a:pPr indent="-457200" algn="just">
              <a:buSzPts val="2800"/>
            </a:pPr>
            <a:r>
              <a:rPr lang="pt-BR" sz="2000" dirty="0"/>
              <a:t>α - Tamanho da etapa para a otimização.</a:t>
            </a:r>
          </a:p>
          <a:p>
            <a:pPr indent="-457200" algn="just">
              <a:buSzPts val="2800"/>
            </a:pPr>
            <a:endParaRPr lang="pt-BR" sz="2000" dirty="0"/>
          </a:p>
          <a:p>
            <a:pPr indent="-457200" algn="just">
              <a:buSzPts val="2800"/>
            </a:pPr>
            <a:r>
              <a:rPr lang="pt-BR" sz="2000" dirty="0"/>
              <a:t>β₁ - Taxa de decaimento para momentum. O valor típico é 0,9, pois queremos ter alta ponderação para os gradientes mais recentes.</a:t>
            </a:r>
          </a:p>
          <a:p>
            <a:pPr indent="-457200" algn="just">
              <a:buSzPts val="2800"/>
            </a:pPr>
            <a:endParaRPr lang="pt-BR" sz="2000" dirty="0"/>
          </a:p>
          <a:p>
            <a:pPr indent="-457200" algn="just">
              <a:buSzPts val="2800"/>
            </a:pPr>
            <a:r>
              <a:rPr lang="pt-BR" sz="2000" dirty="0"/>
              <a:t>β₂ - Taxa de decaimento para gradientes quadrados. O valor típico é 0,999. Isso ocorre porque 0,999 captura a memória de longo prazo de gradientes. Queremos uma estimativa estável da variância.</a:t>
            </a:r>
          </a:p>
          <a:p>
            <a:pPr indent="-457200" algn="just">
              <a:buSzPts val="2800"/>
            </a:pPr>
            <a:endParaRPr lang="pt-BR" sz="2000" dirty="0"/>
          </a:p>
          <a:p>
            <a:pPr indent="-457200" algn="just">
              <a:buSzPts val="2800"/>
            </a:pPr>
            <a:r>
              <a:rPr lang="pt-BR" sz="2000" dirty="0"/>
              <a:t>ε - Valor pequeno para evitar a divisão por zero. Geralmente é em torno de 1e-8.</a:t>
            </a:r>
          </a:p>
        </p:txBody>
      </p:sp>
      <p:pic>
        <p:nvPicPr>
          <p:cNvPr id="9" name="Imagem 8">
            <a:extLst>
              <a:ext uri="{FF2B5EF4-FFF2-40B4-BE49-F238E27FC236}">
                <a16:creationId xmlns:a16="http://schemas.microsoft.com/office/drawing/2014/main" id="{2FC5ACA8-53AA-D26C-99C4-8BEA8BA8528E}"/>
              </a:ext>
            </a:extLst>
          </p:cNvPr>
          <p:cNvPicPr>
            <a:picLocks noChangeAspect="1"/>
          </p:cNvPicPr>
          <p:nvPr/>
        </p:nvPicPr>
        <p:blipFill rotWithShape="1">
          <a:blip r:embed="rId3"/>
          <a:srcRect t="3628"/>
          <a:stretch/>
        </p:blipFill>
        <p:spPr>
          <a:xfrm>
            <a:off x="387350" y="1941348"/>
            <a:ext cx="5695950" cy="4929352"/>
          </a:xfrm>
          <a:prstGeom prst="rect">
            <a:avLst/>
          </a:prstGeom>
        </p:spPr>
      </p:pic>
    </p:spTree>
    <p:extLst>
      <p:ext uri="{BB962C8B-B14F-4D97-AF65-F5344CB8AC3E}">
        <p14:creationId xmlns:p14="http://schemas.microsoft.com/office/powerpoint/2010/main" val="1289163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93" name="Google Shape;693;p7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94" name="Google Shape;694;p71"/>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695" name="Google Shape;695;p71"/>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Ao utilizar o optimizador do edge impulse através deste botão abaixo:</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Você estaria habilitando um passo de aprendizado, função de erro e optimizador específico definido pelo edgeimpulse, que utiliza o </a:t>
            </a:r>
            <a:r>
              <a:rPr lang="pt-BR" sz="2800" b="1" i="1">
                <a:solidFill>
                  <a:schemeClr val="dk1"/>
                </a:solidFill>
                <a:latin typeface="Calibri"/>
                <a:ea typeface="Calibri"/>
                <a:cs typeface="Calibri"/>
                <a:sym typeface="Calibri"/>
              </a:rPr>
              <a:t>VELO</a:t>
            </a:r>
            <a:r>
              <a:rPr lang="pt-BR" sz="2800">
                <a:solidFill>
                  <a:schemeClr val="dk1"/>
                </a:solidFill>
                <a:latin typeface="Calibri"/>
                <a:ea typeface="Calibri"/>
                <a:cs typeface="Calibri"/>
                <a:sym typeface="Calibri"/>
              </a:rPr>
              <a:t>. Veja no slide a seguir.</a:t>
            </a:r>
            <a:endParaRPr/>
          </a:p>
        </p:txBody>
      </p:sp>
      <p:pic>
        <p:nvPicPr>
          <p:cNvPr id="696" name="Google Shape;696;p71"/>
          <p:cNvPicPr preferRelativeResize="0"/>
          <p:nvPr/>
        </p:nvPicPr>
        <p:blipFill rotWithShape="1">
          <a:blip r:embed="rId3">
            <a:alphaModFix/>
          </a:blip>
          <a:srcRect b="36916"/>
          <a:stretch/>
        </p:blipFill>
        <p:spPr>
          <a:xfrm>
            <a:off x="1143000" y="2554603"/>
            <a:ext cx="5153744" cy="1748793"/>
          </a:xfrm>
          <a:prstGeom prst="rect">
            <a:avLst/>
          </a:prstGeom>
          <a:noFill/>
          <a:ln>
            <a:noFill/>
          </a:ln>
        </p:spPr>
      </p:pic>
      <p:sp>
        <p:nvSpPr>
          <p:cNvPr id="697" name="Google Shape;697;p71"/>
          <p:cNvSpPr/>
          <p:nvPr/>
        </p:nvSpPr>
        <p:spPr>
          <a:xfrm>
            <a:off x="4169664" y="3852673"/>
            <a:ext cx="536448" cy="4507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6" name="Google Shape;706;p7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7" name="Google Shape;707;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 O </a:t>
            </a:r>
            <a:r>
              <a:rPr lang="pt-BR" b="1" dirty="0"/>
              <a:t>VELO</a:t>
            </a:r>
            <a:r>
              <a:rPr lang="pt-BR" dirty="0"/>
              <a:t> é um </a:t>
            </a:r>
            <a:r>
              <a:rPr lang="pt-BR" dirty="0" err="1"/>
              <a:t>optimizador</a:t>
            </a:r>
            <a:r>
              <a:rPr lang="pt-BR" dirty="0"/>
              <a:t> aprendido que utiliza um LSTM para realizar o passo de atualização. O otimizador é </a:t>
            </a:r>
            <a:r>
              <a:rPr lang="pt-BR" b="1" dirty="0"/>
              <a:t>SGD</a:t>
            </a:r>
            <a:r>
              <a:rPr lang="pt-BR" dirty="0"/>
              <a:t>, e a função de perda é a função de perda do </a:t>
            </a:r>
            <a:r>
              <a:rPr lang="pt-BR" dirty="0" err="1"/>
              <a:t>keras</a:t>
            </a:r>
            <a:r>
              <a:rPr lang="pt-BR" dirty="0"/>
              <a:t>, analisada a partir de cada lote, similar ao que ocorre com MobileNetv2. A função de perda ainda continua sendo a </a:t>
            </a:r>
            <a:r>
              <a:rPr lang="pt-BR" b="1" i="1" dirty="0" err="1"/>
              <a:t>cross</a:t>
            </a:r>
            <a:r>
              <a:rPr lang="pt-BR" b="1" i="1" dirty="0"/>
              <a:t> </a:t>
            </a:r>
            <a:r>
              <a:rPr lang="pt-BR" b="1" i="1" dirty="0" err="1"/>
              <a:t>entropy</a:t>
            </a:r>
            <a:r>
              <a:rPr lang="pt-BR" b="1" i="1" dirty="0"/>
              <a:t> </a:t>
            </a:r>
            <a:r>
              <a:rPr lang="pt-BR" b="1" i="1" dirty="0" err="1"/>
              <a:t>loss</a:t>
            </a:r>
            <a:r>
              <a:rPr lang="pt-BR" dirty="0"/>
              <a:t>, porém através de um algoritmo específico modificado. Ao se utilizar </a:t>
            </a:r>
            <a:r>
              <a:rPr lang="pt-BR" b="1" i="1" dirty="0"/>
              <a:t>VELO, </a:t>
            </a:r>
            <a:r>
              <a:rPr lang="pt-BR" dirty="0"/>
              <a:t> é importante o valor de Batch </a:t>
            </a:r>
            <a:r>
              <a:rPr lang="pt-BR" dirty="0" err="1"/>
              <a:t>Size</a:t>
            </a:r>
            <a:r>
              <a:rPr lang="pt-BR" dirty="0"/>
              <a:t> ser pequeno pois pode implicar em erro durante o treinamento.</a:t>
            </a:r>
            <a:endParaRPr b="1" i="1" dirty="0"/>
          </a:p>
          <a:p>
            <a:pPr marL="0" lvl="0" indent="0" algn="l" rtl="0">
              <a:lnSpc>
                <a:spcPct val="90000"/>
              </a:lnSpc>
              <a:spcBef>
                <a:spcPts val="1000"/>
              </a:spcBef>
              <a:spcAft>
                <a:spcPts val="0"/>
              </a:spcAft>
              <a:buClr>
                <a:schemeClr val="dk1"/>
              </a:buClr>
              <a:buSzPts val="2800"/>
              <a:buNone/>
            </a:pPr>
            <a:endParaRPr dirty="0"/>
          </a:p>
        </p:txBody>
      </p:sp>
      <p:pic>
        <p:nvPicPr>
          <p:cNvPr id="708" name="Google Shape;708;p72"/>
          <p:cNvPicPr preferRelativeResize="0"/>
          <p:nvPr/>
        </p:nvPicPr>
        <p:blipFill rotWithShape="1">
          <a:blip r:embed="rId3">
            <a:alphaModFix/>
          </a:blip>
          <a:srcRect/>
          <a:stretch/>
        </p:blipFill>
        <p:spPr>
          <a:xfrm>
            <a:off x="2213062" y="4739568"/>
            <a:ext cx="7765875" cy="53956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Utiliza apenas um exemplo do conjunto de treinamento (i.e., 𝑀 = 1) para</a:t>
            </a:r>
          </a:p>
          <a:p>
            <a:pPr marL="0" lvl="0" indent="0" algn="just" rtl="0">
              <a:lnSpc>
                <a:spcPct val="90000"/>
              </a:lnSpc>
              <a:spcBef>
                <a:spcPts val="0"/>
              </a:spcBef>
              <a:spcAft>
                <a:spcPts val="0"/>
              </a:spcAft>
              <a:buClr>
                <a:schemeClr val="dk1"/>
              </a:buClr>
              <a:buSzPts val="2800"/>
              <a:buNone/>
            </a:pPr>
            <a:r>
              <a:rPr lang="pt-BR" dirty="0"/>
              <a:t>calcular uma estimativa estocástica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Versão estocástica pois a cada iteração toma-se uma amostra aleatória do</a:t>
            </a:r>
          </a:p>
          <a:p>
            <a:pPr marL="0" lvl="0" indent="0" algn="just" rtl="0">
              <a:lnSpc>
                <a:spcPct val="90000"/>
              </a:lnSpc>
              <a:spcBef>
                <a:spcPts val="0"/>
              </a:spcBef>
              <a:spcAft>
                <a:spcPts val="0"/>
              </a:spcAft>
              <a:buClr>
                <a:schemeClr val="dk1"/>
              </a:buClr>
              <a:buSzPts val="2800"/>
              <a:buNone/>
            </a:pPr>
            <a:r>
              <a:rPr lang="pt-BR" dirty="0"/>
              <a:t>conjunto para calcular a estimativa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Quando os dados de treinamento são ruidosos, a estimativa do</a:t>
            </a:r>
          </a:p>
          <a:p>
            <a:pPr marL="0" lvl="0" indent="0" algn="just" rtl="0">
              <a:lnSpc>
                <a:spcPct val="90000"/>
              </a:lnSpc>
              <a:spcBef>
                <a:spcPts val="0"/>
              </a:spcBef>
              <a:spcAft>
                <a:spcPts val="0"/>
              </a:spcAft>
              <a:buClr>
                <a:schemeClr val="dk1"/>
              </a:buClr>
              <a:buSzPts val="2800"/>
              <a:buNone/>
            </a:pPr>
            <a:r>
              <a:rPr lang="pt-BR" dirty="0"/>
              <a:t>gradiente é ruidosa, fazendo com que a convergência não ocorra ou não</a:t>
            </a:r>
          </a:p>
          <a:p>
            <a:pPr marL="0" lvl="0" indent="0" algn="just" rtl="0">
              <a:lnSpc>
                <a:spcPct val="90000"/>
              </a:lnSpc>
              <a:spcBef>
                <a:spcPts val="0"/>
              </a:spcBef>
              <a:spcAft>
                <a:spcPts val="0"/>
              </a:spcAft>
              <a:buClr>
                <a:schemeClr val="dk1"/>
              </a:buClr>
              <a:buSzPts val="2800"/>
              <a:buNone/>
            </a:pPr>
            <a:r>
              <a:rPr lang="pt-BR" dirty="0"/>
              <a:t>seja garantida.</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Entretanto, é mais rápido e usa menos CPU e memória do que o GDB.</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Tree>
    <p:extLst>
      <p:ext uri="{BB962C8B-B14F-4D97-AF65-F5344CB8AC3E}">
        <p14:creationId xmlns:p14="http://schemas.microsoft.com/office/powerpoint/2010/main" val="3989403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𝒂 - inicializa em um ponto qualquer do espaço de pesos loop até convergir ou atingir o número máximo de iterações, ou repetir.</a:t>
                </a:r>
              </a:p>
              <a:p>
                <a:pPr marL="0" lvl="0" indent="0" algn="just" rtl="0">
                  <a:lnSpc>
                    <a:spcPct val="90000"/>
                  </a:lnSpc>
                  <a:spcBef>
                    <a:spcPts val="1000"/>
                  </a:spcBef>
                  <a:spcAft>
                    <a:spcPts val="0"/>
                  </a:spcAft>
                  <a:buClr>
                    <a:schemeClr val="dk1"/>
                  </a:buClr>
                  <a:buSzPts val="2800"/>
                  <a:buNone/>
                </a:pPr>
                <a14:m>
                  <m:oMath xmlns:m="http://schemas.openxmlformats.org/officeDocument/2006/math">
                    <m:r>
                      <m:rPr>
                        <m:sty m:val="p"/>
                      </m:rPr>
                      <a:rPr lang="el-GR" sz="2800" b="0" i="1" smtClean="0">
                        <a:latin typeface="Cambria Math" panose="02040503050406030204" pitchFamily="18" charset="0"/>
                      </a:rPr>
                      <m:t>α</m:t>
                    </m:r>
                  </m:oMath>
                </a14:m>
                <a:r>
                  <a:rPr lang="pt-BR" dirty="0"/>
                  <a:t>  -   tamanho do passo de aprendizado ou taxa. Peso atual é a, e assim inicializado, ou continuo após atualizado.</a:t>
                </a:r>
              </a:p>
              <a:p>
                <a:pPr marL="0" lvl="0" indent="0" algn="just" rtl="0">
                  <a:lnSpc>
                    <a:spcPct val="90000"/>
                  </a:lnSpc>
                  <a:spcBef>
                    <a:spcPts val="1000"/>
                  </a:spcBef>
                  <a:spcAft>
                    <a:spcPts val="0"/>
                  </a:spcAft>
                  <a:buClr>
                    <a:schemeClr val="dk1"/>
                  </a:buClr>
                  <a:buSzPts val="2800"/>
                  <a:buNone/>
                </a:pPr>
                <a:r>
                  <a:rPr lang="pt-BR" dirty="0"/>
                  <a:t>Se o peso atual está a esquerda do mínimo, o termo de atualização, faz com que o novo peso seja maior do que o anterior. </a:t>
                </a:r>
              </a:p>
              <a:p>
                <a:pPr marL="0" lvl="0" indent="0" algn="just" rtl="0">
                  <a:lnSpc>
                    <a:spcPct val="90000"/>
                  </a:lnSpc>
                  <a:spcBef>
                    <a:spcPts val="1000"/>
                  </a:spcBef>
                  <a:spcAft>
                    <a:spcPts val="0"/>
                  </a:spcAft>
                  <a:buClr>
                    <a:schemeClr val="dk1"/>
                  </a:buClr>
                  <a:buSzPts val="2800"/>
                  <a:buNone/>
                </a:pPr>
                <a:r>
                  <a:rPr lang="pt-BR" dirty="0"/>
                  <a:t>Se o peso atual está a direita do mínimo, o termo de atualização faz com que o novo peso seja menor do que o anterior.</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mc:Choice>
        <mc:Fallback xmlns="">
          <p:sp>
            <p:nvSpPr>
              <p:cNvPr id="4" name="Google Shape;683;p70">
                <a:extLst>
                  <a:ext uri="{FF2B5EF4-FFF2-40B4-BE49-F238E27FC236}">
                    <a16:creationId xmlns:a16="http://schemas.microsoft.com/office/drawing/2014/main" id="{1B0A1D36-F31E-34B1-941D-6DE32F0281D4}"/>
                  </a:ext>
                </a:extLst>
              </p:cNvPr>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3"/>
                <a:stretch>
                  <a:fillRect l="-1101" t="-3090" r="-986" b="-2225"/>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CEEF25FE-07DD-447A-F312-C93951672756}"/>
                  </a:ext>
                </a:extLst>
              </p:cNvPr>
              <p:cNvSpPr txBox="1"/>
              <p:nvPr/>
            </p:nvSpPr>
            <p:spPr>
              <a:xfrm>
                <a:off x="1403016" y="1759285"/>
                <a:ext cx="82160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r>
                        <a:rPr lang="pt-BR" sz="2800" b="0" i="1" smtClean="0">
                          <a:latin typeface="Cambria Math" panose="02040503050406030204" pitchFamily="18" charset="0"/>
                        </a:rPr>
                        <m:t>2</m:t>
                      </m:r>
                      <m:d>
                        <m:dPr>
                          <m:begChr m:val="["/>
                          <m:endChr m:val="]"/>
                          <m:ctrlPr>
                            <a:rPr lang="pt-BR" sz="2800" b="0" i="1" smtClean="0">
                              <a:latin typeface="Cambria Math" panose="02040503050406030204" pitchFamily="18" charset="0"/>
                            </a:rPr>
                          </m:ctrlPr>
                        </m:dPr>
                        <m:e>
                          <m:r>
                            <a:rPr lang="pt-BR" sz="2800" b="0" i="1" smtClean="0">
                              <a:latin typeface="Cambria Math" panose="02040503050406030204" pitchFamily="18" charset="0"/>
                            </a:rPr>
                            <m:t>𝑦</m:t>
                          </m:r>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r>
                            <a:rPr lang="pt-BR" sz="2800" b="0" i="1" smtClean="0">
                              <a:latin typeface="Cambria Math" panose="02040503050406030204" pitchFamily="18" charset="0"/>
                            </a:rPr>
                            <m:t>−</m:t>
                          </m:r>
                          <m:acc>
                            <m:accPr>
                              <m:chr m:val="̂"/>
                              <m:ctrlPr>
                                <a:rPr lang="pt-BR" sz="2800" b="0" i="1" smtClean="0">
                                  <a:solidFill>
                                    <a:srgbClr val="836967"/>
                                  </a:solidFill>
                                  <a:latin typeface="Cambria Math" panose="02040503050406030204" pitchFamily="18" charset="0"/>
                                </a:rPr>
                              </m:ctrlPr>
                            </m:accPr>
                            <m:e>
                              <m:r>
                                <a:rPr lang="pt-BR" sz="2800" b="0" i="1" smtClean="0">
                                  <a:latin typeface="Cambria Math" panose="02040503050406030204" pitchFamily="18" charset="0"/>
                                </a:rPr>
                                <m:t>𝑦</m:t>
                              </m:r>
                            </m:e>
                          </m:acc>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e>
                      </m:d>
                      <m:r>
                        <a:rPr lang="pt-BR" sz="2800" b="0" i="1" smtClean="0">
                          <a:latin typeface="Cambria Math" panose="02040503050406030204" pitchFamily="18" charset="0"/>
                        </a:rPr>
                        <m:t>𝑥</m:t>
                      </m:r>
                      <m:r>
                        <a:rPr lang="pt-BR" sz="2800" b="0" i="1" smtClean="0">
                          <a:latin typeface="Cambria Math" panose="02040503050406030204" pitchFamily="18" charset="0"/>
                        </a:rPr>
                        <m:t>(</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r>
                        <a:rPr lang="pt-BR" sz="2800" b="0" i="1" smtClean="0">
                          <a:latin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CEEF25FE-07DD-447A-F312-C93951672756}"/>
                  </a:ext>
                </a:extLst>
              </p:cNvPr>
              <p:cNvSpPr txBox="1">
                <a:spLocks noRot="1" noChangeAspect="1" noMove="1" noResize="1" noEditPoints="1" noAdjustHandles="1" noChangeArrowheads="1" noChangeShapeType="1" noTextEdit="1"/>
              </p:cNvSpPr>
              <p:nvPr/>
            </p:nvSpPr>
            <p:spPr>
              <a:xfrm>
                <a:off x="1403016" y="1759285"/>
                <a:ext cx="8216095" cy="43088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1E88F343-D5BC-BF08-A497-5ECC1DB26206}"/>
                  </a:ext>
                </a:extLst>
              </p:cNvPr>
              <p:cNvSpPr txBox="1"/>
              <p:nvPr/>
            </p:nvSpPr>
            <p:spPr>
              <a:xfrm>
                <a:off x="1403016" y="2258769"/>
                <a:ext cx="6284477" cy="12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2</m:t>
                          </m:r>
                        </m:num>
                        <m:den>
                          <m:r>
                            <a:rPr lang="pt-BR" sz="2800" b="0" i="1" smtClean="0">
                              <a:latin typeface="Cambria Math" panose="02040503050406030204" pitchFamily="18" charset="0"/>
                            </a:rPr>
                            <m:t>𝑀𝐵</m:t>
                          </m:r>
                        </m:den>
                      </m:f>
                      <m:nary>
                        <m:naryPr>
                          <m:chr m:val="∑"/>
                          <m:limLoc m:val="undOvr"/>
                          <m:grow m:val="on"/>
                          <m:ctrlPr>
                            <a:rPr lang="pt-BR" sz="2800" b="0" i="1" smtClean="0">
                              <a:latin typeface="Cambria Math" panose="02040503050406030204" pitchFamily="18" charset="0"/>
                            </a:rPr>
                          </m:ctrlPr>
                        </m:naryPr>
                        <m:sub>
                          <m:r>
                            <m:rPr>
                              <m:brk/>
                              <m:aln/>
                            </m:rPr>
                            <a:rPr lang="pt-BR" sz="2800" b="0" i="1" smtClean="0">
                              <a:latin typeface="Cambria Math" panose="02040503050406030204" pitchFamily="18" charset="0"/>
                            </a:rPr>
                            <m:t>𝑛</m:t>
                          </m:r>
                          <m:r>
                            <a:rPr lang="pt-BR" sz="2800" b="0" i="1" smtClean="0">
                              <a:latin typeface="Cambria Math" panose="02040503050406030204" pitchFamily="18" charset="0"/>
                            </a:rPr>
                            <m:t>=</m:t>
                          </m:r>
                          <m:r>
                            <a:rPr lang="pt-BR" sz="2800" b="0" i="1" smtClean="0">
                              <a:latin typeface="Cambria Math" panose="02040503050406030204" pitchFamily="18" charset="0"/>
                            </a:rPr>
                            <m:t>0</m:t>
                          </m:r>
                        </m:sub>
                        <m:sup>
                          <m:r>
                            <a:rPr lang="pt-BR" sz="2800" b="0" i="1" smtClean="0">
                              <a:latin typeface="Cambria Math" panose="02040503050406030204" pitchFamily="18" charset="0"/>
                            </a:rPr>
                            <m:t>𝑀𝐵</m:t>
                          </m:r>
                          <m:r>
                            <a:rPr lang="pt-BR" sz="2800" b="0" i="1" smtClean="0">
                              <a:latin typeface="Cambria Math" panose="02040503050406030204" pitchFamily="18" charset="0"/>
                            </a:rPr>
                            <m:t> −</m:t>
                          </m:r>
                          <m:r>
                            <a:rPr lang="pt-BR" sz="2800" b="0" i="1" smtClean="0">
                              <a:latin typeface="Cambria Math" panose="02040503050406030204" pitchFamily="18" charset="0"/>
                            </a:rPr>
                            <m:t>1</m:t>
                          </m:r>
                        </m:sup>
                        <m:e>
                          <m:d>
                            <m:dPr>
                              <m:begChr m:val="["/>
                              <m:endChr m:val="]"/>
                              <m:ctrlPr>
                                <a:rPr lang="pt-BR" sz="2800" i="1">
                                  <a:latin typeface="Cambria Math" panose="02040503050406030204" pitchFamily="18" charset="0"/>
                                </a:rPr>
                              </m:ctrlPr>
                            </m:dPr>
                            <m:e>
                              <m:r>
                                <a:rPr lang="pt-BR" sz="2800" i="1">
                                  <a:latin typeface="Cambria Math" panose="02040503050406030204" pitchFamily="18" charset="0"/>
                                </a:rPr>
                                <m:t>𝑦</m:t>
                              </m:r>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r>
                                <a:rPr lang="pt-BR" sz="2800" i="1">
                                  <a:latin typeface="Cambria Math" panose="02040503050406030204" pitchFamily="18" charset="0"/>
                                </a:rPr>
                                <m:t>−</m:t>
                              </m:r>
                              <m:acc>
                                <m:accPr>
                                  <m:chr m:val="̂"/>
                                  <m:ctrlPr>
                                    <a:rPr lang="pt-BR" sz="2800" i="1">
                                      <a:solidFill>
                                        <a:srgbClr val="836967"/>
                                      </a:solidFill>
                                      <a:latin typeface="Cambria Math" panose="02040503050406030204" pitchFamily="18" charset="0"/>
                                    </a:rPr>
                                  </m:ctrlPr>
                                </m:accPr>
                                <m:e>
                                  <m:r>
                                    <a:rPr lang="pt-BR" sz="2800" i="1">
                                      <a:latin typeface="Cambria Math" panose="02040503050406030204" pitchFamily="18" charset="0"/>
                                    </a:rPr>
                                    <m:t>𝑦</m:t>
                                  </m:r>
                                </m:e>
                              </m:acc>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e>
                          </m:d>
                          <m:r>
                            <a:rPr lang="pt-BR" sz="2800" i="1">
                              <a:latin typeface="Cambria Math" panose="02040503050406030204" pitchFamily="18" charset="0"/>
                            </a:rPr>
                            <m:t>𝑥</m:t>
                          </m:r>
                          <m:r>
                            <a:rPr lang="pt-BR" sz="2800" i="1">
                              <a:latin typeface="Cambria Math" panose="02040503050406030204" pitchFamily="18" charset="0"/>
                            </a:rPr>
                            <m:t>(</m:t>
                          </m:r>
                          <m:r>
                            <a:rPr lang="pt-BR" sz="2800" b="0" i="1" smtClean="0">
                              <a:latin typeface="Cambria Math" panose="02040503050406030204" pitchFamily="18" charset="0"/>
                            </a:rPr>
                            <m:t>𝑛</m:t>
                          </m:r>
                          <m:r>
                            <a:rPr lang="pt-BR" sz="2800" i="1">
                              <a:latin typeface="Cambria Math" panose="02040503050406030204" pitchFamily="18" charset="0"/>
                            </a:rPr>
                            <m:t>)</m:t>
                          </m:r>
                        </m:e>
                      </m:nary>
                    </m:oMath>
                  </m:oMathPara>
                </a14:m>
                <a:endParaRPr lang="pt-BR" sz="2800" dirty="0"/>
              </a:p>
            </p:txBody>
          </p:sp>
        </mc:Choice>
        <mc:Fallback xmlns="">
          <p:sp>
            <p:nvSpPr>
              <p:cNvPr id="2" name="CaixaDeTexto 1">
                <a:extLst>
                  <a:ext uri="{FF2B5EF4-FFF2-40B4-BE49-F238E27FC236}">
                    <a16:creationId xmlns:a16="http://schemas.microsoft.com/office/drawing/2014/main" id="{1E88F343-D5BC-BF08-A497-5ECC1DB26206}"/>
                  </a:ext>
                </a:extLst>
              </p:cNvPr>
              <p:cNvSpPr txBox="1">
                <a:spLocks noRot="1" noChangeAspect="1" noMove="1" noResize="1" noEditPoints="1" noAdjustHandles="1" noChangeArrowheads="1" noChangeShapeType="1" noTextEdit="1"/>
              </p:cNvSpPr>
              <p:nvPr/>
            </p:nvSpPr>
            <p:spPr>
              <a:xfrm>
                <a:off x="1403016" y="2258769"/>
                <a:ext cx="6284477" cy="121193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88789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 </a:t>
            </a:r>
            <a:endParaRPr/>
          </a:p>
        </p:txBody>
      </p:sp>
      <p:sp>
        <p:nvSpPr>
          <p:cNvPr id="186" name="Google Shape;186;p19"/>
          <p:cNvSpPr/>
          <p:nvPr/>
        </p:nvSpPr>
        <p:spPr>
          <a:xfrm>
            <a:off x="474925" y="2067200"/>
            <a:ext cx="1729800" cy="3321300"/>
          </a:xfrm>
          <a:prstGeom prst="rect">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CNN Backbone</a:t>
            </a:r>
            <a:endParaRPr sz="1900" b="1">
              <a:latin typeface="Calibri"/>
              <a:ea typeface="Calibri"/>
              <a:cs typeface="Calibri"/>
              <a:sym typeface="Calibri"/>
            </a:endParaRPr>
          </a:p>
        </p:txBody>
      </p:sp>
      <p:sp>
        <p:nvSpPr>
          <p:cNvPr id="187" name="Google Shape;187;p19"/>
          <p:cNvSpPr/>
          <p:nvPr/>
        </p:nvSpPr>
        <p:spPr>
          <a:xfrm>
            <a:off x="2631925" y="29204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8" name="Google Shape;188;p19"/>
          <p:cNvSpPr/>
          <p:nvPr/>
        </p:nvSpPr>
        <p:spPr>
          <a:xfrm>
            <a:off x="4109824" y="29819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9" name="Google Shape;189;p19"/>
          <p:cNvSpPr/>
          <p:nvPr/>
        </p:nvSpPr>
        <p:spPr>
          <a:xfrm>
            <a:off x="5667310" y="3481700"/>
            <a:ext cx="772800" cy="1968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0" name="Google Shape;190;p19"/>
          <p:cNvSpPr/>
          <p:nvPr/>
        </p:nvSpPr>
        <p:spPr>
          <a:xfrm>
            <a:off x="6877405" y="3973700"/>
            <a:ext cx="701400" cy="14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1" name="Google Shape;191;p19"/>
          <p:cNvSpPr/>
          <p:nvPr/>
        </p:nvSpPr>
        <p:spPr>
          <a:xfrm>
            <a:off x="8008281" y="4573700"/>
            <a:ext cx="1045500" cy="8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192" name="Google Shape;192;p19"/>
          <p:cNvCxnSpPr/>
          <p:nvPr/>
        </p:nvCxnSpPr>
        <p:spPr>
          <a:xfrm>
            <a:off x="2204725"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3" name="Google Shape;193;p19"/>
          <p:cNvCxnSpPr/>
          <p:nvPr/>
        </p:nvCxnSpPr>
        <p:spPr>
          <a:xfrm>
            <a:off x="3699526"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4" name="Google Shape;194;p19"/>
          <p:cNvCxnSpPr/>
          <p:nvPr/>
        </p:nvCxnSpPr>
        <p:spPr>
          <a:xfrm>
            <a:off x="5216827"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5" name="Google Shape;195;p19"/>
          <p:cNvCxnSpPr/>
          <p:nvPr/>
        </p:nvCxnSpPr>
        <p:spPr>
          <a:xfrm>
            <a:off x="6447306" y="4651025"/>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6" name="Google Shape;196;p19"/>
          <p:cNvCxnSpPr/>
          <p:nvPr/>
        </p:nvCxnSpPr>
        <p:spPr>
          <a:xfrm>
            <a:off x="7581078" y="4903375"/>
            <a:ext cx="427200" cy="36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19"/>
          <p:cNvSpPr/>
          <p:nvPr/>
        </p:nvSpPr>
        <p:spPr>
          <a:xfrm>
            <a:off x="9259925" y="206720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8" name="Google Shape;198;p19"/>
          <p:cNvSpPr/>
          <p:nvPr/>
        </p:nvSpPr>
        <p:spPr>
          <a:xfrm>
            <a:off x="9259925" y="27744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9" name="Google Shape;199;p19"/>
          <p:cNvSpPr/>
          <p:nvPr/>
        </p:nvSpPr>
        <p:spPr>
          <a:xfrm>
            <a:off x="9259925" y="34432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0" name="Google Shape;200;p19"/>
          <p:cNvSpPr/>
          <p:nvPr/>
        </p:nvSpPr>
        <p:spPr>
          <a:xfrm>
            <a:off x="9239375" y="42082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1" name="Google Shape;201;p19"/>
          <p:cNvSpPr/>
          <p:nvPr/>
        </p:nvSpPr>
        <p:spPr>
          <a:xfrm>
            <a:off x="9259925" y="49033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202" name="Google Shape;202;p19"/>
          <p:cNvCxnSpPr>
            <a:endCxn id="197" idx="1"/>
          </p:cNvCxnSpPr>
          <p:nvPr/>
        </p:nvCxnSpPr>
        <p:spPr>
          <a:xfrm rot="10800000" flipH="1">
            <a:off x="2227925" y="2305550"/>
            <a:ext cx="7032000" cy="90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9"/>
          <p:cNvCxnSpPr>
            <a:endCxn id="198" idx="1"/>
          </p:cNvCxnSpPr>
          <p:nvPr/>
        </p:nvCxnSpPr>
        <p:spPr>
          <a:xfrm rot="10800000" flipH="1">
            <a:off x="5241725" y="3012800"/>
            <a:ext cx="4018200" cy="24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19"/>
          <p:cNvCxnSpPr>
            <a:endCxn id="199" idx="1"/>
          </p:cNvCxnSpPr>
          <p:nvPr/>
        </p:nvCxnSpPr>
        <p:spPr>
          <a:xfrm>
            <a:off x="6479525" y="3667800"/>
            <a:ext cx="2780400" cy="13800"/>
          </a:xfrm>
          <a:prstGeom prst="straightConnector1">
            <a:avLst/>
          </a:prstGeom>
          <a:noFill/>
          <a:ln w="19050" cap="flat" cmpd="sng">
            <a:solidFill>
              <a:schemeClr val="dk2"/>
            </a:solidFill>
            <a:prstDash val="solid"/>
            <a:round/>
            <a:headEnd type="none" w="med" len="med"/>
            <a:tailEnd type="triangle" w="med" len="med"/>
          </a:ln>
        </p:spPr>
      </p:cxnSp>
      <p:cxnSp>
        <p:nvCxnSpPr>
          <p:cNvPr id="205" name="Google Shape;205;p19"/>
          <p:cNvCxnSpPr>
            <a:endCxn id="200" idx="1"/>
          </p:cNvCxnSpPr>
          <p:nvPr/>
        </p:nvCxnSpPr>
        <p:spPr>
          <a:xfrm>
            <a:off x="7594175" y="4444225"/>
            <a:ext cx="1645200" cy="2400"/>
          </a:xfrm>
          <a:prstGeom prst="straightConnector1">
            <a:avLst/>
          </a:prstGeom>
          <a:noFill/>
          <a:ln w="19050" cap="flat" cmpd="sng">
            <a:solidFill>
              <a:schemeClr val="dk2"/>
            </a:solidFill>
            <a:prstDash val="solid"/>
            <a:round/>
            <a:headEnd type="none" w="med" len="med"/>
            <a:tailEnd type="triangle" w="med" len="med"/>
          </a:ln>
        </p:spPr>
      </p:cxnSp>
      <p:cxnSp>
        <p:nvCxnSpPr>
          <p:cNvPr id="206" name="Google Shape;206;p19"/>
          <p:cNvCxnSpPr/>
          <p:nvPr/>
        </p:nvCxnSpPr>
        <p:spPr>
          <a:xfrm>
            <a:off x="9033275" y="50569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9"/>
          <p:cNvCxnSpPr/>
          <p:nvPr/>
        </p:nvCxnSpPr>
        <p:spPr>
          <a:xfrm>
            <a:off x="10505525" y="51405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8" name="Google Shape;208;p19"/>
          <p:cNvCxnSpPr/>
          <p:nvPr/>
        </p:nvCxnSpPr>
        <p:spPr>
          <a:xfrm>
            <a:off x="10505525" y="44454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9" name="Google Shape;209;p19"/>
          <p:cNvCxnSpPr/>
          <p:nvPr/>
        </p:nvCxnSpPr>
        <p:spPr>
          <a:xfrm>
            <a:off x="10505525" y="368040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0" name="Google Shape;210;p19"/>
          <p:cNvCxnSpPr/>
          <p:nvPr/>
        </p:nvCxnSpPr>
        <p:spPr>
          <a:xfrm>
            <a:off x="10505600" y="30238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1" name="Google Shape;211;p19"/>
          <p:cNvCxnSpPr/>
          <p:nvPr/>
        </p:nvCxnSpPr>
        <p:spPr>
          <a:xfrm>
            <a:off x="10505525" y="2356138"/>
            <a:ext cx="229500" cy="2400"/>
          </a:xfrm>
          <a:prstGeom prst="straightConnector1">
            <a:avLst/>
          </a:prstGeom>
          <a:noFill/>
          <a:ln w="19050" cap="flat" cmpd="sng">
            <a:solidFill>
              <a:schemeClr val="dk2"/>
            </a:solidFill>
            <a:prstDash val="solid"/>
            <a:round/>
            <a:headEnd type="none" w="med" len="med"/>
            <a:tailEnd type="triangle" w="med" len="med"/>
          </a:ln>
        </p:spPr>
      </p:cxnSp>
      <p:sp>
        <p:nvSpPr>
          <p:cNvPr id="212" name="Google Shape;212;p19"/>
          <p:cNvSpPr/>
          <p:nvPr/>
        </p:nvSpPr>
        <p:spPr>
          <a:xfrm>
            <a:off x="10735175" y="2020950"/>
            <a:ext cx="1045500" cy="33213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3" name="Google Shape;213;p19"/>
          <p:cNvSpPr txBox="1"/>
          <p:nvPr/>
        </p:nvSpPr>
        <p:spPr>
          <a:xfrm rot="-5400000">
            <a:off x="9651050" y="3302600"/>
            <a:ext cx="3190500" cy="815100"/>
          </a:xfrm>
          <a:prstGeom prst="rect">
            <a:avLst/>
          </a:prstGeom>
          <a:solidFill>
            <a:srgbClr val="D5A6B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solidFill>
                  <a:schemeClr val="dk1"/>
                </a:solidFill>
                <a:latin typeface="Calibri"/>
                <a:ea typeface="Calibri"/>
                <a:cs typeface="Calibri"/>
                <a:sym typeface="Calibri"/>
              </a:rPr>
              <a:t>Non Max Supression (NMS)</a:t>
            </a:r>
            <a:endParaRPr sz="2400" b="1">
              <a:solidFill>
                <a:schemeClr val="dk1"/>
              </a:solidFill>
              <a:latin typeface="Calibri"/>
              <a:ea typeface="Calibri"/>
              <a:cs typeface="Calibri"/>
              <a:sym typeface="Calibri"/>
            </a:endParaRPr>
          </a:p>
        </p:txBody>
      </p:sp>
      <p:cxnSp>
        <p:nvCxnSpPr>
          <p:cNvPr id="214" name="Google Shape;214;p19"/>
          <p:cNvCxnSpPr>
            <a:stCxn id="212" idx="0"/>
          </p:cNvCxnSpPr>
          <p:nvPr/>
        </p:nvCxnSpPr>
        <p:spPr>
          <a:xfrm rot="10800000" flipH="1">
            <a:off x="11257925" y="1591950"/>
            <a:ext cx="3600" cy="429000"/>
          </a:xfrm>
          <a:prstGeom prst="straightConnector1">
            <a:avLst/>
          </a:prstGeom>
          <a:noFill/>
          <a:ln w="19050" cap="flat" cmpd="sng">
            <a:solidFill>
              <a:schemeClr val="dk2"/>
            </a:solidFill>
            <a:prstDash val="solid"/>
            <a:round/>
            <a:headEnd type="none" w="med" len="med"/>
            <a:tailEnd type="triangle" w="med" len="med"/>
          </a:ln>
        </p:spPr>
      </p:cxnSp>
      <p:sp>
        <p:nvSpPr>
          <p:cNvPr id="215" name="Google Shape;215;p19"/>
          <p:cNvSpPr txBox="1"/>
          <p:nvPr/>
        </p:nvSpPr>
        <p:spPr>
          <a:xfrm>
            <a:off x="7940250" y="546325"/>
            <a:ext cx="3936600" cy="1058400"/>
          </a:xfrm>
          <a:prstGeom prst="rect">
            <a:avLst/>
          </a:prstGeom>
          <a:solidFill>
            <a:srgbClr val="EAD1DC"/>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Predições das classes e caixas delimitadoras</a:t>
            </a:r>
            <a:endParaRPr sz="2800">
              <a:solidFill>
                <a:schemeClr val="dk1"/>
              </a:solidFill>
              <a:latin typeface="Calibri"/>
              <a:ea typeface="Calibri"/>
              <a:cs typeface="Calibri"/>
              <a:sym typeface="Calibri"/>
            </a:endParaRPr>
          </a:p>
        </p:txBody>
      </p:sp>
      <p:sp>
        <p:nvSpPr>
          <p:cNvPr id="216" name="Google Shape;216;p19"/>
          <p:cNvSpPr txBox="1"/>
          <p:nvPr/>
        </p:nvSpPr>
        <p:spPr>
          <a:xfrm>
            <a:off x="4050900" y="5658575"/>
            <a:ext cx="4090200" cy="59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Calibri"/>
              <a:buNone/>
            </a:pPr>
            <a:r>
              <a:rPr lang="pt-BR" sz="2800">
                <a:solidFill>
                  <a:schemeClr val="dk1"/>
                </a:solidFill>
                <a:latin typeface="Calibri"/>
                <a:ea typeface="Calibri"/>
                <a:cs typeface="Calibri"/>
                <a:sym typeface="Calibri"/>
              </a:rPr>
              <a:t>SSD - single shot detection</a:t>
            </a:r>
            <a:endParaRPr sz="1200">
              <a:solidFill>
                <a:schemeClr val="dk1"/>
              </a:solidFill>
              <a:latin typeface="Calibri"/>
              <a:ea typeface="Calibri"/>
              <a:cs typeface="Calibri"/>
              <a:sym typeface="Calibri"/>
            </a:endParaRPr>
          </a:p>
        </p:txBody>
      </p:sp>
      <p:sp>
        <p:nvSpPr>
          <p:cNvPr id="217" name="Google Shape;217;p19"/>
          <p:cNvSpPr txBox="1"/>
          <p:nvPr/>
        </p:nvSpPr>
        <p:spPr>
          <a:xfrm>
            <a:off x="0" y="5388500"/>
            <a:ext cx="2631900" cy="7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a:solidFill>
                  <a:schemeClr val="dk1"/>
                </a:solidFill>
                <a:latin typeface="Calibri"/>
                <a:ea typeface="Calibri"/>
                <a:cs typeface="Calibri"/>
                <a:sym typeface="Calibri"/>
              </a:rPr>
              <a:t>VGG-19 MobileNet (v2 ou v1)</a:t>
            </a:r>
            <a:endParaRPr sz="25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214644" y="2071983"/>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pic>
        <p:nvPicPr>
          <p:cNvPr id="3" name="Imagem 2">
            <a:extLst>
              <a:ext uri="{FF2B5EF4-FFF2-40B4-BE49-F238E27FC236}">
                <a16:creationId xmlns:a16="http://schemas.microsoft.com/office/drawing/2014/main" id="{DC7858BF-F171-A126-18FB-260588764DB3}"/>
              </a:ext>
            </a:extLst>
          </p:cNvPr>
          <p:cNvPicPr>
            <a:picLocks noChangeAspect="1"/>
          </p:cNvPicPr>
          <p:nvPr/>
        </p:nvPicPr>
        <p:blipFill rotWithShape="1">
          <a:blip r:embed="rId3"/>
          <a:srcRect b="36225"/>
          <a:stretch/>
        </p:blipFill>
        <p:spPr>
          <a:xfrm>
            <a:off x="461756" y="1966464"/>
            <a:ext cx="7156458" cy="4203895"/>
          </a:xfrm>
          <a:prstGeom prst="rect">
            <a:avLst/>
          </a:prstGeom>
        </p:spPr>
      </p:pic>
      <p:pic>
        <p:nvPicPr>
          <p:cNvPr id="5" name="Imagem 4">
            <a:extLst>
              <a:ext uri="{FF2B5EF4-FFF2-40B4-BE49-F238E27FC236}">
                <a16:creationId xmlns:a16="http://schemas.microsoft.com/office/drawing/2014/main" id="{DE3F0AEB-D98F-547F-EA8F-2B854659369D}"/>
              </a:ext>
            </a:extLst>
          </p:cNvPr>
          <p:cNvPicPr>
            <a:picLocks noChangeAspect="1"/>
          </p:cNvPicPr>
          <p:nvPr/>
        </p:nvPicPr>
        <p:blipFill rotWithShape="1">
          <a:blip r:embed="rId3"/>
          <a:srcRect l="9056" t="68599"/>
          <a:stretch/>
        </p:blipFill>
        <p:spPr>
          <a:xfrm>
            <a:off x="5562600" y="3618688"/>
            <a:ext cx="6096000" cy="1938683"/>
          </a:xfrm>
          <a:prstGeom prst="rect">
            <a:avLst/>
          </a:prstGeom>
        </p:spPr>
      </p:pic>
    </p:spTree>
    <p:extLst>
      <p:ext uri="{BB962C8B-B14F-4D97-AF65-F5344CB8AC3E}">
        <p14:creationId xmlns:p14="http://schemas.microsoft.com/office/powerpoint/2010/main" val="3462115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15" name="Google Shape;715;p73"/>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6" name="Google Shape;716;p73"/>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7" name="Google Shape;717;p7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718" name="Google Shape;718;p73"/>
          <p:cNvPicPr preferRelativeResize="0">
            <a:picLocks noGrp="1"/>
          </p:cNvPicPr>
          <p:nvPr>
            <p:ph type="body" idx="1"/>
          </p:nvPr>
        </p:nvPicPr>
        <p:blipFill rotWithShape="1">
          <a:blip r:embed="rId3">
            <a:alphaModFix/>
          </a:blip>
          <a:srcRect/>
          <a:stretch/>
        </p:blipFill>
        <p:spPr>
          <a:xfrm>
            <a:off x="3105150" y="1829594"/>
            <a:ext cx="5981700" cy="4343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a:ln>
                  <a:noFill/>
                </a:ln>
                <a:solidFill>
                  <a:srgbClr val="000000"/>
                </a:solidFill>
                <a:effectLst/>
                <a:uLnTx/>
                <a:uFillTx/>
                <a:latin typeface="Calibri"/>
                <a:ea typeface="Calibri"/>
                <a:cs typeface="Calibri"/>
                <a:sym typeface="Calibri"/>
              </a:rPr>
              <a:t>Versatile Learned Optimizers (VELO)</a:t>
            </a:r>
            <a:endParaRPr lang="pt-BR" sz="2800" dirty="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Imagine que a LSTM por tensor é como um "cérebro" que analisa diferentes aspectos dos dados durante o treinamento, como médias e variações, para tomar decisões. Enquanto isso, o MLP por parâmetro é como um "mecanismo de ajuste fino" que recebe instruções do "cérebro" para fazer ajustes em cada parte dos dados. Juntos, eles formam um sistema inteligente que melhora o processo de treinamento de modelos de inteligência artificial.</a:t>
            </a:r>
          </a:p>
        </p:txBody>
      </p:sp>
      <p:pic>
        <p:nvPicPr>
          <p:cNvPr id="4098" name="Picture 2" descr="A anatomia do cérebro é diferente em cada pessoa, indica estudo - Revista  Galileu | Saúde">
            <a:extLst>
              <a:ext uri="{FF2B5EF4-FFF2-40B4-BE49-F238E27FC236}">
                <a16:creationId xmlns:a16="http://schemas.microsoft.com/office/drawing/2014/main" id="{DFDA7A3B-8EEF-5AD8-0980-B876B4C1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558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47" name="Google Shape;747;p76"/>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8" name="Google Shape;748;p76"/>
          <p:cNvSpPr txBox="1"/>
          <p:nvPr/>
        </p:nvSpPr>
        <p:spPr>
          <a:xfrm>
            <a:off x="8085992" y="4546129"/>
            <a:ext cx="4106008" cy="1376773"/>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9" name="Google Shape;749;p76"/>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a:ln>
                  <a:noFill/>
                </a:ln>
                <a:solidFill>
                  <a:srgbClr val="000000"/>
                </a:solidFill>
                <a:effectLst/>
                <a:uLnTx/>
                <a:uFillTx/>
                <a:latin typeface="Calibri"/>
                <a:ea typeface="Calibri"/>
                <a:cs typeface="Calibri"/>
                <a:sym typeface="Calibri"/>
              </a:rPr>
              <a:t>Versatile Learned Optimizers (VELO)</a:t>
            </a:r>
            <a:endParaRPr lang="pt-BR" sz="2800" dirty="0">
              <a:solidFill>
                <a:schemeClr val="dk1"/>
              </a:solidFill>
              <a:latin typeface="Calibri"/>
              <a:ea typeface="Calibri"/>
              <a:cs typeface="Calibri"/>
              <a:sym typeface="Calibri"/>
            </a:endParaRPr>
          </a:p>
        </p:txBody>
      </p:sp>
      <p:sp>
        <p:nvSpPr>
          <p:cNvPr id="750" name="Google Shape;750;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Conceituando mais tecnicamente essa arquitetura representa uma abordagem hierárquica eficaz que combina processamento detalhado em nível de tensor com ajustes precisos em nível de parâmetro. A utilização de uma LSTM por tensor para gerar pesos para o MLP por parâmetro permite uma maior expressividade e eficiência computacional, melhorando a capacidade do otimizador de lidar com uma variedade de tarefas de otimização.</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dirty="0"/>
          </a:p>
        </p:txBody>
      </p:sp>
      <p:pic>
        <p:nvPicPr>
          <p:cNvPr id="2" name="Picture 2" descr="A anatomia do cérebro é diferente em cada pessoa, indica estudo - Revista  Galileu | Saúde">
            <a:extLst>
              <a:ext uri="{FF2B5EF4-FFF2-40B4-BE49-F238E27FC236}">
                <a16:creationId xmlns:a16="http://schemas.microsoft.com/office/drawing/2014/main" id="{DCA13117-1EA6-4004-4C97-6BB9B0ED5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6EC891E4-3939-F124-26ED-854943D261FB}"/>
              </a:ext>
            </a:extLst>
          </p:cNvPr>
          <p:cNvSpPr txBox="1"/>
          <p:nvPr/>
        </p:nvSpPr>
        <p:spPr>
          <a:xfrm>
            <a:off x="838199" y="4849348"/>
            <a:ext cx="7247793" cy="125572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000000"/>
              </a:buClr>
              <a:buSzPts val="2800"/>
              <a:buFont typeface="Arial"/>
              <a:buNone/>
              <a:tabLst/>
              <a:defRPr/>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VELO </a:t>
            </a:r>
            <a:r>
              <a:rPr kumimoji="0" lang="pt-BR" sz="2800" i="0" u="none" strike="noStrike" kern="0" cap="none" spc="0" normalizeH="0" baseline="0" noProof="0" dirty="0">
                <a:ln>
                  <a:noFill/>
                </a:ln>
                <a:solidFill>
                  <a:srgbClr val="000000"/>
                </a:solidFill>
                <a:effectLst/>
                <a:uLnTx/>
                <a:uFillTx/>
                <a:latin typeface="Calibri"/>
                <a:ea typeface="Calibri"/>
                <a:cs typeface="Calibri"/>
                <a:sym typeface="Calibri"/>
              </a:rPr>
              <a:t>n</a:t>
            </a:r>
            <a:r>
              <a:rPr kumimoji="0" lang="pt-BR" sz="2800" b="0" i="0" u="none" strike="noStrike" kern="0" cap="none" spc="0" normalizeH="0" baseline="0" noProof="0" dirty="0">
                <a:ln>
                  <a:noFill/>
                </a:ln>
                <a:solidFill>
                  <a:srgbClr val="000000"/>
                </a:solidFill>
                <a:effectLst/>
                <a:uLnTx/>
                <a:uFillTx/>
                <a:latin typeface="Calibri"/>
                <a:ea typeface="Calibri"/>
                <a:cs typeface="Calibri"/>
                <a:sym typeface="Calibri"/>
              </a:rPr>
              <a:t>ão requer ajuste de hiperparâmetros, adaptando-se automaticamente às especificidades do problema a ser optimizado.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57" name="Google Shape;757;p77"/>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8" name="Google Shape;758;p77"/>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9" name="Google Shape;759;p77"/>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0" name="Google Shape;760;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Continuando sobre os parâmetros usados, o batchsize pode ser configurado manualmente também dentro do edgeimpulse, ou através do código. Ele geralmente utiliza valores pré definidos de acordo com sua base de dados, mais precisamente o tamanho dela, caso seja pequena mas não tanto, pois não poderia passar da quantidade de dados que existem, como exemplo 32, 64, 128.</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Agora utilizaria valores baixos, caso seja uma base de dados grande, pois possivelmente, não tendo o software pago, com sua versão pro, se assim dizermos, o tempo limite se esgotaria ou até mesmo a memória usada, usando como exemplo, 4, 8, 16. Mas o melhor resultado depende dos dados e o objetivo da sua aplicação.</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67" name="Google Shape;767;p78"/>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8" name="Google Shape;768;p78"/>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9" name="Google Shape;769;p78"/>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0" name="Google Shape;770;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que pode ser utilizado diretamente do edge impulse, é o data augmentation, que fará modificações em imagens reais para que haja mais dados para treinamento, tornando a imagem, inclinada, rotacionada, invertida, com ruído, brilho, enfim.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é algo a se analisar com cautela, pois seus dados no mundo real se comportariam desta forma, com ruido, brilho excessivo, inclinação, ou seja isto é algo relativo ou as vezes realmente é um fato?! Portanto é necessário este questionamento ao se utilizar.</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77" name="Google Shape;777;p79"/>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8" name="Google Shape;778;p79"/>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9" name="Google Shape;779;p79"/>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0" name="Google Shape;780;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 data augmentation usado no edge impulse é algo simples:</a:t>
            </a:r>
            <a:endParaRPr/>
          </a:p>
          <a:p>
            <a:pPr marL="0" lvl="0" indent="0" algn="just" rtl="0">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81" name="Google Shape;781;p79"/>
          <p:cNvPicPr preferRelativeResize="0"/>
          <p:nvPr/>
        </p:nvPicPr>
        <p:blipFill rotWithShape="1">
          <a:blip r:embed="rId3">
            <a:alphaModFix/>
          </a:blip>
          <a:srcRect/>
          <a:stretch/>
        </p:blipFill>
        <p:spPr>
          <a:xfrm>
            <a:off x="838200" y="3543269"/>
            <a:ext cx="5798958" cy="289324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88" name="Google Shape;788;p8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9" name="Google Shape;789;p80"/>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0" name="Google Shape;790;p80"/>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1" name="Google Shape;79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92" name="Google Shape;792;p80"/>
          <p:cNvPicPr preferRelativeResize="0"/>
          <p:nvPr/>
        </p:nvPicPr>
        <p:blipFill rotWithShape="1">
          <a:blip r:embed="rId3">
            <a:alphaModFix/>
          </a:blip>
          <a:srcRect t="59125" r="33800"/>
          <a:stretch/>
        </p:blipFill>
        <p:spPr>
          <a:xfrm>
            <a:off x="2766336" y="3359189"/>
            <a:ext cx="6049727" cy="104926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99" name="Google Shape;799;p81"/>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0" name="Google Shape;800;p81"/>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1" name="Google Shape;80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Para o modelo final, depois das camadas de convolução, as configurações de otimizador e ajuste de dados, o modelo adiciona por final a camada softmax, para fazer a detecção para probabilidade de cada célula na </a:t>
            </a:r>
            <a:r>
              <a:rPr lang="pt-BR" b="1" i="1"/>
              <a:t>detection head.</a:t>
            </a:r>
            <a:endParaRPr/>
          </a:p>
          <a:p>
            <a:pPr marL="0" lvl="0" indent="0" algn="l" rtl="0">
              <a:lnSpc>
                <a:spcPct val="90000"/>
              </a:lnSpc>
              <a:spcBef>
                <a:spcPts val="1000"/>
              </a:spcBef>
              <a:spcAft>
                <a:spcPts val="0"/>
              </a:spcAft>
              <a:buClr>
                <a:schemeClr val="dk1"/>
              </a:buClr>
              <a:buSzPts val="2800"/>
              <a:buNone/>
            </a:pPr>
            <a:endParaRPr b="1" i="1"/>
          </a:p>
        </p:txBody>
      </p:sp>
      <p:pic>
        <p:nvPicPr>
          <p:cNvPr id="802" name="Google Shape;802;p81"/>
          <p:cNvPicPr preferRelativeResize="0"/>
          <p:nvPr/>
        </p:nvPicPr>
        <p:blipFill rotWithShape="1">
          <a:blip r:embed="rId3">
            <a:alphaModFix/>
          </a:blip>
          <a:srcRect t="61584"/>
          <a:stretch/>
        </p:blipFill>
        <p:spPr>
          <a:xfrm>
            <a:off x="2577470" y="3509402"/>
            <a:ext cx="6431063" cy="74594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5" name="Imagem 4">
            <a:extLst>
              <a:ext uri="{FF2B5EF4-FFF2-40B4-BE49-F238E27FC236}">
                <a16:creationId xmlns:a16="http://schemas.microsoft.com/office/drawing/2014/main" id="{84637F52-3A07-F7E2-8128-1C1BB85EC216}"/>
              </a:ext>
            </a:extLst>
          </p:cNvPr>
          <p:cNvPicPr>
            <a:picLocks noChangeAspect="1"/>
          </p:cNvPicPr>
          <p:nvPr/>
        </p:nvPicPr>
        <p:blipFill>
          <a:blip r:embed="rId3"/>
          <a:stretch>
            <a:fillRect/>
          </a:stretch>
        </p:blipFill>
        <p:spPr>
          <a:xfrm>
            <a:off x="840116" y="1320667"/>
            <a:ext cx="10513684" cy="5367003"/>
          </a:xfrm>
          <a:prstGeom prst="rect">
            <a:avLst/>
          </a:prstGeom>
        </p:spPr>
      </p:pic>
    </p:spTree>
    <p:extLst>
      <p:ext uri="{BB962C8B-B14F-4D97-AF65-F5344CB8AC3E}">
        <p14:creationId xmlns:p14="http://schemas.microsoft.com/office/powerpoint/2010/main" val="32729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223" name="Google Shape;223;p20"/>
          <p:cNvPicPr preferRelativeResize="0"/>
          <p:nvPr/>
        </p:nvPicPr>
        <p:blipFill>
          <a:blip r:embed="rId3">
            <a:alphaModFix/>
          </a:blip>
          <a:stretch>
            <a:fillRect/>
          </a:stretch>
        </p:blipFill>
        <p:spPr>
          <a:xfrm>
            <a:off x="838188" y="1433950"/>
            <a:ext cx="6429375" cy="2914650"/>
          </a:xfrm>
          <a:prstGeom prst="rect">
            <a:avLst/>
          </a:prstGeom>
          <a:noFill/>
          <a:ln>
            <a:noFill/>
          </a:ln>
        </p:spPr>
      </p:pic>
      <p:pic>
        <p:nvPicPr>
          <p:cNvPr id="224" name="Google Shape;224;p20"/>
          <p:cNvPicPr preferRelativeResize="0"/>
          <p:nvPr/>
        </p:nvPicPr>
        <p:blipFill>
          <a:blip r:embed="rId4">
            <a:alphaModFix/>
          </a:blip>
          <a:stretch>
            <a:fillRect/>
          </a:stretch>
        </p:blipFill>
        <p:spPr>
          <a:xfrm>
            <a:off x="838200" y="4348600"/>
            <a:ext cx="4067175" cy="2114550"/>
          </a:xfrm>
          <a:prstGeom prst="rect">
            <a:avLst/>
          </a:prstGeom>
          <a:noFill/>
          <a:ln>
            <a:noFill/>
          </a:ln>
        </p:spPr>
      </p:pic>
      <p:pic>
        <p:nvPicPr>
          <p:cNvPr id="225" name="Google Shape;225;p20"/>
          <p:cNvPicPr preferRelativeResize="0"/>
          <p:nvPr/>
        </p:nvPicPr>
        <p:blipFill>
          <a:blip r:embed="rId5">
            <a:alphaModFix/>
          </a:blip>
          <a:stretch>
            <a:fillRect/>
          </a:stretch>
        </p:blipFill>
        <p:spPr>
          <a:xfrm>
            <a:off x="7443013" y="2233550"/>
            <a:ext cx="4619638" cy="3392546"/>
          </a:xfrm>
          <a:prstGeom prst="rect">
            <a:avLst/>
          </a:prstGeom>
          <a:noFill/>
          <a:ln>
            <a:noFill/>
          </a:ln>
        </p:spPr>
      </p:pic>
      <p:sp>
        <p:nvSpPr>
          <p:cNvPr id="226" name="Google Shape;226;p20"/>
          <p:cNvSpPr txBox="1"/>
          <p:nvPr/>
        </p:nvSpPr>
        <p:spPr>
          <a:xfrm>
            <a:off x="4905375" y="5727825"/>
            <a:ext cx="57411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t-BR" sz="3600">
                <a:solidFill>
                  <a:schemeClr val="dk1"/>
                </a:solidFill>
                <a:latin typeface="Calibri"/>
                <a:ea typeface="Calibri"/>
                <a:cs typeface="Calibri"/>
                <a:sym typeface="Calibri"/>
              </a:rPr>
              <a:t>Detecção de objetos restritos</a:t>
            </a:r>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3" name="Imagem 2">
            <a:extLst>
              <a:ext uri="{FF2B5EF4-FFF2-40B4-BE49-F238E27FC236}">
                <a16:creationId xmlns:a16="http://schemas.microsoft.com/office/drawing/2014/main" id="{F9F7D8ED-724E-89A7-F638-511BF8505626}"/>
              </a:ext>
            </a:extLst>
          </p:cNvPr>
          <p:cNvPicPr>
            <a:picLocks noChangeAspect="1"/>
          </p:cNvPicPr>
          <p:nvPr/>
        </p:nvPicPr>
        <p:blipFill>
          <a:blip r:embed="rId3"/>
          <a:stretch>
            <a:fillRect/>
          </a:stretch>
        </p:blipFill>
        <p:spPr>
          <a:xfrm>
            <a:off x="322730" y="1999800"/>
            <a:ext cx="6221506" cy="3054194"/>
          </a:xfrm>
          <a:prstGeom prst="rect">
            <a:avLst/>
          </a:prstGeom>
        </p:spPr>
      </p:pic>
      <p:sp>
        <p:nvSpPr>
          <p:cNvPr id="4" name="CaixaDeTexto 3">
            <a:extLst>
              <a:ext uri="{FF2B5EF4-FFF2-40B4-BE49-F238E27FC236}">
                <a16:creationId xmlns:a16="http://schemas.microsoft.com/office/drawing/2014/main" id="{6D93CD5F-BC8A-2A36-48C2-D45DA0996A81}"/>
              </a:ext>
            </a:extLst>
          </p:cNvPr>
          <p:cNvSpPr txBox="1"/>
          <p:nvPr/>
        </p:nvSpPr>
        <p:spPr>
          <a:xfrm>
            <a:off x="6544236" y="1690688"/>
            <a:ext cx="5647764" cy="4093428"/>
          </a:xfrm>
          <a:prstGeom prst="rect">
            <a:avLst/>
          </a:prstGeom>
          <a:noFill/>
        </p:spPr>
        <p:txBody>
          <a:bodyPr wrap="square">
            <a:spAutoFit/>
          </a:bodyPr>
          <a:lstStyle/>
          <a:p>
            <a:pPr marL="342900" indent="-342900">
              <a:buFont typeface="Arial" panose="020B0604020202020204" pitchFamily="34" charset="0"/>
              <a:buChar char="•"/>
            </a:pPr>
            <a:r>
              <a:rPr lang="pt-BR" sz="2000" dirty="0"/>
              <a:t>Ela garante que as saídas estejam no intervalo entre 0 e 1, e a soma de todas as saídas seja igual a 1, tornando-as interpretáveis como uma função massa de probabilidade;</a:t>
            </a:r>
          </a:p>
          <a:p>
            <a:endParaRPr lang="pt-BR" sz="2000" dirty="0"/>
          </a:p>
          <a:p>
            <a:pPr marL="342900" indent="-342900">
              <a:buFont typeface="Arial" panose="020B0604020202020204" pitchFamily="34" charset="0"/>
              <a:buChar char="•"/>
            </a:pPr>
            <a:r>
              <a:rPr lang="pt-BR" sz="2000" dirty="0"/>
              <a:t>Isso é crucial para tarefas de classificação multiclasse, onde se deseja determinar a probabilidade de um exemplo de entrada pertencer a cada classe possível;</a:t>
            </a:r>
          </a:p>
          <a:p>
            <a:endParaRPr lang="pt-BR" sz="2000" dirty="0"/>
          </a:p>
          <a:p>
            <a:pPr marL="342900" indent="-342900">
              <a:buFont typeface="Arial" panose="020B0604020202020204" pitchFamily="34" charset="0"/>
              <a:buChar char="•"/>
            </a:pPr>
            <a:r>
              <a:rPr lang="pt-BR" sz="2000" dirty="0"/>
              <a:t>Multiclasse: cada exemplo é atribuído a uma única classe exclusiva.</a:t>
            </a:r>
          </a:p>
        </p:txBody>
      </p:sp>
    </p:spTree>
    <p:extLst>
      <p:ext uri="{BB962C8B-B14F-4D97-AF65-F5344CB8AC3E}">
        <p14:creationId xmlns:p14="http://schemas.microsoft.com/office/powerpoint/2010/main" val="3727655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09" name="Google Shape;809;p82"/>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0" name="Google Shape;810;p8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1" name="Google Shape;811;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18" name="Google Shape;818;p83"/>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9" name="Google Shape;819;p8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20" name="Google Shape;820;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27" name="Google Shape;827;p84"/>
          <p:cNvSpPr txBox="1"/>
          <p:nvPr/>
        </p:nvSpPr>
        <p:spPr>
          <a:xfrm>
            <a:off x="836911" y="1352134"/>
            <a:ext cx="1067686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8" name="Google Shape;828;p84"/>
          <p:cNvSpPr txBox="1"/>
          <p:nvPr/>
        </p:nvSpPr>
        <p:spPr>
          <a:xfrm>
            <a:off x="836911" y="2677697"/>
            <a:ext cx="5259089"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1° Treinamento</a:t>
            </a:r>
            <a:r>
              <a:rPr lang="pt-BR" sz="1800">
                <a:solidFill>
                  <a:srgbClr val="000000"/>
                </a:solidFill>
                <a:latin typeface="Calibri"/>
                <a:ea typeface="Calibri"/>
                <a:cs typeface="Calibri"/>
                <a:sym typeface="Calibri"/>
              </a:rPr>
              <a:t>: Base de dados coletada de forma manual, de objetos totalmente distintos, sendo café em uma xícara, e lâmpadas. 2 classes. </a:t>
            </a:r>
            <a:r>
              <a:rPr lang="pt-BR" sz="1800" b="1" u="sng">
                <a:solidFill>
                  <a:schemeClr val="hlink"/>
                </a:solidFill>
                <a:latin typeface="Calibri"/>
                <a:ea typeface="Calibri"/>
                <a:cs typeface="Calibri"/>
                <a:sym typeface="Calibri"/>
                <a:hlinkClick r:id="rId3"/>
              </a:rPr>
              <a:t>https://studio.edgeimpulse.com/public/366784/live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2° Treinamento</a:t>
            </a:r>
            <a:r>
              <a:rPr lang="pt-BR" sz="1800">
                <a:solidFill>
                  <a:srgbClr val="000000"/>
                </a:solidFill>
                <a:latin typeface="Calibri"/>
                <a:ea typeface="Calibri"/>
                <a:cs typeface="Calibri"/>
                <a:sym typeface="Calibri"/>
              </a:rPr>
              <a:t>:</a:t>
            </a:r>
            <a:r>
              <a:rPr lang="pt-BR" sz="1800" b="1">
                <a:solidFill>
                  <a:srgbClr val="000000"/>
                </a:solidFill>
                <a:latin typeface="Calibri"/>
                <a:ea typeface="Calibri"/>
                <a:cs typeface="Calibri"/>
                <a:sym typeface="Calibri"/>
              </a:rPr>
              <a:t> </a:t>
            </a:r>
            <a:r>
              <a:rPr lang="pt-BR" sz="1800">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lang="pt-BR" sz="1800" b="1" u="sng">
                <a:solidFill>
                  <a:schemeClr val="hlink"/>
                </a:solidFill>
                <a:latin typeface="Calibri"/>
                <a:ea typeface="Calibri"/>
                <a:cs typeface="Calibri"/>
                <a:sym typeface="Calibri"/>
                <a:hlinkClick r:id="rId4"/>
              </a:rPr>
              <a:t>https://studio.edgeimpulse.com/public/365391/live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3°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5"/>
              </a:rPr>
              <a:t>células brancas</a:t>
            </a:r>
            <a:r>
              <a:rPr lang="pt-BR" sz="1800">
                <a:solidFill>
                  <a:srgbClr val="000000"/>
                </a:solidFill>
                <a:latin typeface="Calibri"/>
                <a:ea typeface="Calibri"/>
                <a:cs typeface="Calibri"/>
                <a:sym typeface="Calibri"/>
              </a:rPr>
              <a:t>, coletada do roboflow, catalogadas. 5 classes</a:t>
            </a:r>
            <a:r>
              <a:rPr lang="pt-BR" sz="1800" b="1">
                <a:solidFill>
                  <a:srgbClr val="000000"/>
                </a:solidFill>
                <a:latin typeface="Calibri"/>
                <a:ea typeface="Calibri"/>
                <a:cs typeface="Calibri"/>
                <a:sym typeface="Calibri"/>
              </a:rPr>
              <a:t>. </a:t>
            </a:r>
            <a:r>
              <a:rPr lang="pt-BR" sz="1800" b="1" u="sng">
                <a:solidFill>
                  <a:schemeClr val="hlink"/>
                </a:solidFill>
                <a:latin typeface="Calibri"/>
                <a:ea typeface="Calibri"/>
                <a:cs typeface="Calibri"/>
                <a:sym typeface="Calibri"/>
                <a:hlinkClick r:id="rId6"/>
              </a:rPr>
              <a:t>https://studio.edgeimpulse.com/public/365781/live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9" name="Google Shape;829;p84"/>
          <p:cNvSpPr txBox="1"/>
          <p:nvPr/>
        </p:nvSpPr>
        <p:spPr>
          <a:xfrm>
            <a:off x="6175341" y="2677697"/>
            <a:ext cx="5178459"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4°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7"/>
              </a:rPr>
              <a:t>gados</a:t>
            </a:r>
            <a:r>
              <a:rPr lang="pt-BR" sz="1800">
                <a:solidFill>
                  <a:srgbClr val="000000"/>
                </a:solidFill>
                <a:latin typeface="Calibri"/>
                <a:ea typeface="Calibri"/>
                <a:cs typeface="Calibri"/>
                <a:sym typeface="Calibri"/>
              </a:rPr>
              <a:t>, coletada do roboflow. 1 classe.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8"/>
              </a:rPr>
              <a:t>https://studio.edgeimpulse.com/public/365785/live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5°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9"/>
              </a:rPr>
              <a:t>embarcações</a:t>
            </a:r>
            <a:r>
              <a:rPr lang="pt-BR" sz="1800">
                <a:solidFill>
                  <a:srgbClr val="000000"/>
                </a:solidFill>
                <a:latin typeface="Calibri"/>
                <a:ea typeface="Calibri"/>
                <a:cs typeface="Calibri"/>
                <a:sym typeface="Calibri"/>
              </a:rPr>
              <a:t>, coletada do roboflow, 10 classes.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10"/>
              </a:rPr>
              <a:t>https://studio.edgeimpulse.com/public/365782/live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6° Treinamento: </a:t>
            </a:r>
            <a:r>
              <a:rPr lang="pt-BR" sz="1800">
                <a:solidFill>
                  <a:srgbClr val="000000"/>
                </a:solidFill>
                <a:latin typeface="Calibri"/>
                <a:ea typeface="Calibri"/>
                <a:cs typeface="Calibri"/>
                <a:sym typeface="Calibri"/>
              </a:rPr>
              <a:t>Base de dados coletadas do </a:t>
            </a:r>
            <a:r>
              <a:rPr lang="pt-BR" sz="1800" u="sng">
                <a:solidFill>
                  <a:schemeClr val="hlink"/>
                </a:solidFill>
                <a:latin typeface="Calibri"/>
                <a:ea typeface="Calibri"/>
                <a:cs typeface="Calibri"/>
                <a:sym typeface="Calibri"/>
                <a:hlinkClick r:id="rId11"/>
              </a:rPr>
              <a:t>kaggle</a:t>
            </a:r>
            <a:r>
              <a:rPr lang="pt-BR" sz="1800">
                <a:solidFill>
                  <a:srgbClr val="000000"/>
                </a:solidFill>
                <a:latin typeface="Calibri"/>
                <a:ea typeface="Calibri"/>
                <a:cs typeface="Calibri"/>
                <a:sym typeface="Calibri"/>
              </a:rPr>
              <a:t>. 3 classes. </a:t>
            </a:r>
            <a:r>
              <a:rPr lang="pt-BR" sz="1800" b="1" u="sng">
                <a:solidFill>
                  <a:schemeClr val="hlink"/>
                </a:solidFill>
                <a:latin typeface="Calibri"/>
                <a:ea typeface="Calibri"/>
                <a:cs typeface="Calibri"/>
                <a:sym typeface="Calibri"/>
                <a:hlinkClick r:id="rId12"/>
              </a:rPr>
              <a:t>https://studio.edgeimpulse.com/public/365455/live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36" name="Google Shape;836;p85"/>
          <p:cNvSpPr txBox="1"/>
          <p:nvPr/>
        </p:nvSpPr>
        <p:spPr>
          <a:xfrm>
            <a:off x="838200" y="1388825"/>
            <a:ext cx="83685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1° Treinamento – café e lâmpada </a:t>
            </a:r>
            <a:r>
              <a:rPr lang="pt-BR" sz="1800" b="1" u="sng">
                <a:solidFill>
                  <a:schemeClr val="hlink"/>
                </a:solidFill>
                <a:latin typeface="Calibri"/>
                <a:ea typeface="Calibri"/>
                <a:cs typeface="Calibri"/>
                <a:sym typeface="Calibri"/>
                <a:hlinkClick r:id="rId3"/>
              </a:rPr>
              <a:t>https://studio.edgeimpulse.com/public/366784/live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37" name="Google Shape;837;p85"/>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38" name="Google Shape;838;p85"/>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39" name="Google Shape;839;p85"/>
          <p:cNvPicPr preferRelativeResize="0"/>
          <p:nvPr/>
        </p:nvPicPr>
        <p:blipFill rotWithShape="1">
          <a:blip r:embed="rId4">
            <a:alphaModFix/>
          </a:blip>
          <a:srcRect/>
          <a:stretch/>
        </p:blipFill>
        <p:spPr>
          <a:xfrm>
            <a:off x="1386946" y="2274169"/>
            <a:ext cx="4160308" cy="3156573"/>
          </a:xfrm>
          <a:prstGeom prst="rect">
            <a:avLst/>
          </a:prstGeom>
          <a:noFill/>
          <a:ln>
            <a:noFill/>
          </a:ln>
        </p:spPr>
      </p:pic>
      <p:pic>
        <p:nvPicPr>
          <p:cNvPr id="840" name="Google Shape;840;p85"/>
          <p:cNvPicPr preferRelativeResize="0"/>
          <p:nvPr/>
        </p:nvPicPr>
        <p:blipFill rotWithShape="1">
          <a:blip r:embed="rId5">
            <a:alphaModFix/>
          </a:blip>
          <a:srcRect b="15922"/>
          <a:stretch/>
        </p:blipFill>
        <p:spPr>
          <a:xfrm>
            <a:off x="7807120" y="2299033"/>
            <a:ext cx="3515216" cy="313170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46" name="Google Shape;846;p86"/>
          <p:cNvSpPr txBox="1"/>
          <p:nvPr/>
        </p:nvSpPr>
        <p:spPr>
          <a:xfrm>
            <a:off x="838200" y="1388825"/>
            <a:ext cx="75069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2° Treinamento – carros </a:t>
            </a:r>
            <a:r>
              <a:rPr lang="pt-BR" sz="1800" b="1" u="sng">
                <a:solidFill>
                  <a:schemeClr val="hlink"/>
                </a:solidFill>
                <a:latin typeface="Calibri"/>
                <a:ea typeface="Calibri"/>
                <a:cs typeface="Calibri"/>
                <a:sym typeface="Calibri"/>
                <a:hlinkClick r:id="rId3"/>
              </a:rPr>
              <a:t>https://studio.edgeimpulse.com/public/366459/live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47" name="Google Shape;847;p86"/>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48" name="Google Shape;848;p86"/>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49" name="Google Shape;849;p86"/>
          <p:cNvPicPr preferRelativeResize="0"/>
          <p:nvPr/>
        </p:nvPicPr>
        <p:blipFill rotWithShape="1">
          <a:blip r:embed="rId4">
            <a:alphaModFix/>
          </a:blip>
          <a:srcRect/>
          <a:stretch/>
        </p:blipFill>
        <p:spPr>
          <a:xfrm>
            <a:off x="1382897" y="2274169"/>
            <a:ext cx="4168406" cy="3049371"/>
          </a:xfrm>
          <a:prstGeom prst="rect">
            <a:avLst/>
          </a:prstGeom>
          <a:noFill/>
          <a:ln>
            <a:noFill/>
          </a:ln>
        </p:spPr>
      </p:pic>
      <p:pic>
        <p:nvPicPr>
          <p:cNvPr id="850" name="Google Shape;850;p86"/>
          <p:cNvPicPr preferRelativeResize="0"/>
          <p:nvPr/>
        </p:nvPicPr>
        <p:blipFill rotWithShape="1">
          <a:blip r:embed="rId5">
            <a:alphaModFix/>
          </a:blip>
          <a:srcRect b="15561"/>
          <a:stretch/>
        </p:blipFill>
        <p:spPr>
          <a:xfrm>
            <a:off x="8202463" y="2299033"/>
            <a:ext cx="2724530" cy="302450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56" name="Google Shape;856;p87"/>
          <p:cNvSpPr txBox="1"/>
          <p:nvPr/>
        </p:nvSpPr>
        <p:spPr>
          <a:xfrm>
            <a:off x="838200" y="1388825"/>
            <a:ext cx="8365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3° Treinamento – células brancas </a:t>
            </a:r>
            <a:r>
              <a:rPr lang="pt-BR" sz="1800" b="1" u="sng">
                <a:solidFill>
                  <a:schemeClr val="hlink"/>
                </a:solidFill>
                <a:latin typeface="Calibri"/>
                <a:ea typeface="Calibri"/>
                <a:cs typeface="Calibri"/>
                <a:sym typeface="Calibri"/>
                <a:hlinkClick r:id="rId3"/>
              </a:rPr>
              <a:t>https://studio.edgeimpulse.com/public/365781/live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57" name="Google Shape;857;p87"/>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58" name="Google Shape;858;p87"/>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59" name="Google Shape;859;p87"/>
          <p:cNvPicPr preferRelativeResize="0"/>
          <p:nvPr/>
        </p:nvPicPr>
        <p:blipFill rotWithShape="1">
          <a:blip r:embed="rId4">
            <a:alphaModFix/>
          </a:blip>
          <a:srcRect/>
          <a:stretch/>
        </p:blipFill>
        <p:spPr>
          <a:xfrm>
            <a:off x="1380871" y="2274169"/>
            <a:ext cx="4172458" cy="3064911"/>
          </a:xfrm>
          <a:prstGeom prst="rect">
            <a:avLst/>
          </a:prstGeom>
          <a:noFill/>
          <a:ln>
            <a:noFill/>
          </a:ln>
        </p:spPr>
      </p:pic>
      <p:pic>
        <p:nvPicPr>
          <p:cNvPr id="860" name="Google Shape;860;p87"/>
          <p:cNvPicPr preferRelativeResize="0"/>
          <p:nvPr/>
        </p:nvPicPr>
        <p:blipFill rotWithShape="1">
          <a:blip r:embed="rId5">
            <a:alphaModFix/>
          </a:blip>
          <a:srcRect b="20429"/>
          <a:stretch/>
        </p:blipFill>
        <p:spPr>
          <a:xfrm>
            <a:off x="7878567" y="2299034"/>
            <a:ext cx="3372321" cy="302450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66" name="Google Shape;866;p88"/>
          <p:cNvSpPr txBox="1"/>
          <p:nvPr/>
        </p:nvSpPr>
        <p:spPr>
          <a:xfrm>
            <a:off x="838200" y="1388825"/>
            <a:ext cx="74422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4° Treinamento – vacas </a:t>
            </a:r>
            <a:r>
              <a:rPr lang="pt-BR" sz="1800" b="1" u="sng">
                <a:solidFill>
                  <a:schemeClr val="hlink"/>
                </a:solidFill>
                <a:latin typeface="Calibri"/>
                <a:ea typeface="Calibri"/>
                <a:cs typeface="Calibri"/>
                <a:sym typeface="Calibri"/>
                <a:hlinkClick r:id="rId3"/>
              </a:rPr>
              <a:t>https://studio.edgeimpulse.com/public/365785/live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67" name="Google Shape;867;p88"/>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68" name="Google Shape;868;p88"/>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69" name="Google Shape;869;p88"/>
          <p:cNvPicPr preferRelativeResize="0"/>
          <p:nvPr/>
        </p:nvPicPr>
        <p:blipFill rotWithShape="1">
          <a:blip r:embed="rId4">
            <a:alphaModFix/>
          </a:blip>
          <a:srcRect/>
          <a:stretch/>
        </p:blipFill>
        <p:spPr>
          <a:xfrm>
            <a:off x="1297995" y="2299033"/>
            <a:ext cx="4338210" cy="3131556"/>
          </a:xfrm>
          <a:prstGeom prst="rect">
            <a:avLst/>
          </a:prstGeom>
          <a:noFill/>
          <a:ln>
            <a:noFill/>
          </a:ln>
        </p:spPr>
      </p:pic>
      <p:pic>
        <p:nvPicPr>
          <p:cNvPr id="870" name="Google Shape;870;p88"/>
          <p:cNvPicPr preferRelativeResize="0"/>
          <p:nvPr/>
        </p:nvPicPr>
        <p:blipFill rotWithShape="1">
          <a:blip r:embed="rId5">
            <a:alphaModFix/>
          </a:blip>
          <a:srcRect b="29447"/>
          <a:stretch/>
        </p:blipFill>
        <p:spPr>
          <a:xfrm>
            <a:off x="7649936" y="2299033"/>
            <a:ext cx="3829584" cy="302450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77" name="Google Shape;877;p89"/>
          <p:cNvSpPr txBox="1"/>
          <p:nvPr/>
        </p:nvSpPr>
        <p:spPr>
          <a:xfrm>
            <a:off x="838200" y="1388825"/>
            <a:ext cx="81754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5° Treinamento – embarcações </a:t>
            </a:r>
            <a:r>
              <a:rPr lang="pt-BR" sz="1800" b="1" u="sng">
                <a:solidFill>
                  <a:schemeClr val="hlink"/>
                </a:solidFill>
                <a:latin typeface="Calibri"/>
                <a:ea typeface="Calibri"/>
                <a:cs typeface="Calibri"/>
                <a:sym typeface="Calibri"/>
                <a:hlinkClick r:id="rId3"/>
              </a:rPr>
              <a:t>https://studio.edgeimpulse.com/public/365782/live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78" name="Google Shape;878;p89"/>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79" name="Google Shape;879;p89"/>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80" name="Google Shape;880;p89"/>
          <p:cNvPicPr preferRelativeResize="0"/>
          <p:nvPr/>
        </p:nvPicPr>
        <p:blipFill rotWithShape="1">
          <a:blip r:embed="rId4">
            <a:alphaModFix/>
          </a:blip>
          <a:srcRect/>
          <a:stretch/>
        </p:blipFill>
        <p:spPr>
          <a:xfrm>
            <a:off x="1590981" y="2312155"/>
            <a:ext cx="3752238" cy="3938608"/>
          </a:xfrm>
          <a:prstGeom prst="rect">
            <a:avLst/>
          </a:prstGeom>
          <a:noFill/>
          <a:ln>
            <a:noFill/>
          </a:ln>
        </p:spPr>
      </p:pic>
      <p:pic>
        <p:nvPicPr>
          <p:cNvPr id="881" name="Google Shape;881;p89"/>
          <p:cNvPicPr preferRelativeResize="0"/>
          <p:nvPr/>
        </p:nvPicPr>
        <p:blipFill rotWithShape="1">
          <a:blip r:embed="rId5">
            <a:alphaModFix/>
          </a:blip>
          <a:srcRect/>
          <a:stretch/>
        </p:blipFill>
        <p:spPr>
          <a:xfrm>
            <a:off x="7854968" y="2314224"/>
            <a:ext cx="3419520" cy="338160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88" name="Google Shape;888;p90"/>
          <p:cNvSpPr txBox="1"/>
          <p:nvPr/>
        </p:nvSpPr>
        <p:spPr>
          <a:xfrm>
            <a:off x="838200" y="1388825"/>
            <a:ext cx="743569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6° Treinamento – PCB’s </a:t>
            </a:r>
            <a:r>
              <a:rPr lang="pt-BR" sz="1800" b="1" u="sng">
                <a:solidFill>
                  <a:schemeClr val="hlink"/>
                </a:solidFill>
                <a:latin typeface="Calibri"/>
                <a:ea typeface="Calibri"/>
                <a:cs typeface="Calibri"/>
                <a:sym typeface="Calibri"/>
                <a:hlinkClick r:id="rId3"/>
              </a:rPr>
              <a:t>https://studio.edgeimpulse.com/public/365455/live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89" name="Google Shape;889;p90"/>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90" name="Google Shape;890;p90"/>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91" name="Google Shape;891;p90"/>
          <p:cNvPicPr preferRelativeResize="0"/>
          <p:nvPr/>
        </p:nvPicPr>
        <p:blipFill rotWithShape="1">
          <a:blip r:embed="rId4">
            <a:alphaModFix/>
          </a:blip>
          <a:srcRect/>
          <a:stretch/>
        </p:blipFill>
        <p:spPr>
          <a:xfrm>
            <a:off x="1337065" y="2299033"/>
            <a:ext cx="4260070" cy="3420752"/>
          </a:xfrm>
          <a:prstGeom prst="rect">
            <a:avLst/>
          </a:prstGeom>
          <a:noFill/>
          <a:ln>
            <a:noFill/>
          </a:ln>
        </p:spPr>
      </p:pic>
      <p:pic>
        <p:nvPicPr>
          <p:cNvPr id="892" name="Google Shape;892;p90"/>
          <p:cNvPicPr preferRelativeResize="0"/>
          <p:nvPr/>
        </p:nvPicPr>
        <p:blipFill rotWithShape="1">
          <a:blip r:embed="rId5">
            <a:alphaModFix/>
          </a:blip>
          <a:srcRect/>
          <a:stretch/>
        </p:blipFill>
        <p:spPr>
          <a:xfrm>
            <a:off x="7733074" y="2299033"/>
            <a:ext cx="3663307" cy="33296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838200" y="6505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Modelo base - MobileNetV2</a:t>
            </a:r>
            <a:endParaRPr/>
          </a:p>
          <a:p>
            <a:pPr marL="0" lvl="0" indent="0" algn="l" rtl="0">
              <a:lnSpc>
                <a:spcPct val="90000"/>
              </a:lnSpc>
              <a:spcBef>
                <a:spcPts val="0"/>
              </a:spcBef>
              <a:spcAft>
                <a:spcPts val="0"/>
              </a:spcAft>
              <a:buClr>
                <a:schemeClr val="dk1"/>
              </a:buClr>
              <a:buSzPts val="4400"/>
              <a:buFont typeface="Calibri"/>
              <a:buNone/>
            </a:pPr>
            <a:endParaRPr/>
          </a:p>
        </p:txBody>
      </p:sp>
      <p:cxnSp>
        <p:nvCxnSpPr>
          <p:cNvPr id="232" name="Google Shape;232;p21"/>
          <p:cNvCxnSpPr>
            <a:stCxn id="233" idx="3"/>
            <a:endCxn id="234" idx="0"/>
          </p:cNvCxnSpPr>
          <p:nvPr/>
        </p:nvCxnSpPr>
        <p:spPr>
          <a:xfrm>
            <a:off x="1642300" y="3190900"/>
            <a:ext cx="4086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21"/>
          <p:cNvSpPr txBox="1"/>
          <p:nvPr/>
        </p:nvSpPr>
        <p:spPr>
          <a:xfrm rot="-5400000">
            <a:off x="1093150" y="29261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35" name="Google Shape;235;p21"/>
          <p:cNvSpPr txBox="1"/>
          <p:nvPr/>
        </p:nvSpPr>
        <p:spPr>
          <a:xfrm rot="-5400000">
            <a:off x="195756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80400" y="31909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37" name="Google Shape;237;p21"/>
          <p:cNvSpPr txBox="1"/>
          <p:nvPr/>
        </p:nvSpPr>
        <p:spPr>
          <a:xfrm rot="-5400000">
            <a:off x="28957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38" name="Google Shape;238;p21"/>
          <p:cNvSpPr txBox="1"/>
          <p:nvPr/>
        </p:nvSpPr>
        <p:spPr>
          <a:xfrm rot="-5400000">
            <a:off x="3833946"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a:t>
            </a:r>
            <a:endParaRPr sz="2100" dirty="0">
              <a:solidFill>
                <a:schemeClr val="dk1"/>
              </a:solidFill>
              <a:latin typeface="Calibri"/>
              <a:ea typeface="Calibri"/>
              <a:cs typeface="Calibri"/>
              <a:sym typeface="Calibri"/>
            </a:endParaRPr>
          </a:p>
        </p:txBody>
      </p:sp>
      <p:cxnSp>
        <p:nvCxnSpPr>
          <p:cNvPr id="239" name="Google Shape;239;p21"/>
          <p:cNvCxnSpPr/>
          <p:nvPr/>
        </p:nvCxnSpPr>
        <p:spPr>
          <a:xfrm>
            <a:off x="3549650" y="31870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1"/>
          <p:cNvCxnSpPr/>
          <p:nvPr/>
        </p:nvCxnSpPr>
        <p:spPr>
          <a:xfrm>
            <a:off x="44878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1"/>
          <p:cNvSpPr txBox="1"/>
          <p:nvPr/>
        </p:nvSpPr>
        <p:spPr>
          <a:xfrm rot="-5400000">
            <a:off x="47721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4</a:t>
            </a:r>
            <a:endParaRPr sz="2100" dirty="0">
              <a:solidFill>
                <a:schemeClr val="dk1"/>
              </a:solidFill>
              <a:latin typeface="Calibri"/>
              <a:ea typeface="Calibri"/>
              <a:cs typeface="Calibri"/>
              <a:sym typeface="Calibri"/>
            </a:endParaRPr>
          </a:p>
        </p:txBody>
      </p:sp>
      <p:sp>
        <p:nvSpPr>
          <p:cNvPr id="242" name="Google Shape;242;p21"/>
          <p:cNvSpPr txBox="1"/>
          <p:nvPr/>
        </p:nvSpPr>
        <p:spPr>
          <a:xfrm rot="-5400000">
            <a:off x="632662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17</a:t>
            </a:r>
            <a:endParaRPr sz="2100" dirty="0">
              <a:solidFill>
                <a:schemeClr val="dk1"/>
              </a:solidFill>
              <a:latin typeface="Calibri"/>
              <a:ea typeface="Calibri"/>
              <a:cs typeface="Calibri"/>
              <a:sym typeface="Calibri"/>
            </a:endParaRPr>
          </a:p>
        </p:txBody>
      </p:sp>
      <p:cxnSp>
        <p:nvCxnSpPr>
          <p:cNvPr id="243" name="Google Shape;243;p21"/>
          <p:cNvCxnSpPr/>
          <p:nvPr/>
        </p:nvCxnSpPr>
        <p:spPr>
          <a:xfrm>
            <a:off x="54260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p21"/>
          <p:cNvSpPr txBox="1"/>
          <p:nvPr/>
        </p:nvSpPr>
        <p:spPr>
          <a:xfrm>
            <a:off x="6518325" y="2706625"/>
            <a:ext cx="6612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cxnSp>
        <p:nvCxnSpPr>
          <p:cNvPr id="245" name="Google Shape;245;p21"/>
          <p:cNvCxnSpPr/>
          <p:nvPr/>
        </p:nvCxnSpPr>
        <p:spPr>
          <a:xfrm>
            <a:off x="6364250"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6" name="Google Shape;246;p21"/>
          <p:cNvCxnSpPr/>
          <p:nvPr/>
        </p:nvCxnSpPr>
        <p:spPr>
          <a:xfrm>
            <a:off x="6949425"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7" name="Google Shape;247;p21"/>
          <p:cNvSpPr txBox="1"/>
          <p:nvPr/>
        </p:nvSpPr>
        <p:spPr>
          <a:xfrm rot="-5400000">
            <a:off x="7142500" y="29339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Layer(s)</a:t>
            </a:r>
            <a:endParaRPr sz="2100">
              <a:solidFill>
                <a:schemeClr val="dk1"/>
              </a:solidFill>
              <a:latin typeface="Calibri"/>
              <a:ea typeface="Calibri"/>
              <a:cs typeface="Calibri"/>
              <a:sym typeface="Calibri"/>
            </a:endParaRPr>
          </a:p>
        </p:txBody>
      </p:sp>
      <p:cxnSp>
        <p:nvCxnSpPr>
          <p:cNvPr id="248" name="Google Shape;248;p21"/>
          <p:cNvCxnSpPr/>
          <p:nvPr/>
        </p:nvCxnSpPr>
        <p:spPr>
          <a:xfrm>
            <a:off x="79187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9" name="Google Shape;249;p21"/>
          <p:cNvCxnSpPr/>
          <p:nvPr/>
        </p:nvCxnSpPr>
        <p:spPr>
          <a:xfrm>
            <a:off x="86297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0" name="Google Shape;250;p21"/>
          <p:cNvSpPr txBox="1"/>
          <p:nvPr/>
        </p:nvSpPr>
        <p:spPr>
          <a:xfrm rot="-5400000">
            <a:off x="8035121" y="2829100"/>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51" name="Google Shape;251;p21"/>
          <p:cNvSpPr txBox="1"/>
          <p:nvPr/>
        </p:nvSpPr>
        <p:spPr>
          <a:xfrm rot="-5400000">
            <a:off x="8851000" y="2933950"/>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52" name="Google Shape;252;p21"/>
          <p:cNvCxnSpPr/>
          <p:nvPr/>
        </p:nvCxnSpPr>
        <p:spPr>
          <a:xfrm>
            <a:off x="96272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53" name="Google Shape;253;p21"/>
          <p:cNvCxnSpPr/>
          <p:nvPr/>
        </p:nvCxnSpPr>
        <p:spPr>
          <a:xfrm>
            <a:off x="103382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4" name="Google Shape;254;p21"/>
          <p:cNvSpPr txBox="1"/>
          <p:nvPr/>
        </p:nvSpPr>
        <p:spPr>
          <a:xfrm>
            <a:off x="10624700" y="2638000"/>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pic>
        <p:nvPicPr>
          <p:cNvPr id="255" name="Google Shape;255;p21"/>
          <p:cNvPicPr preferRelativeResize="0"/>
          <p:nvPr/>
        </p:nvPicPr>
        <p:blipFill>
          <a:blip r:embed="rId3">
            <a:alphaModFix/>
          </a:blip>
          <a:stretch>
            <a:fillRect/>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899" name="Google Shape;899;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Vantagens:  </a:t>
            </a:r>
            <a:endParaRPr/>
          </a:p>
          <a:p>
            <a:pPr marL="685800" lvl="1" indent="-228600" algn="l" rtl="0">
              <a:lnSpc>
                <a:spcPct val="90000"/>
              </a:lnSpc>
              <a:spcBef>
                <a:spcPts val="500"/>
              </a:spcBef>
              <a:spcAft>
                <a:spcPts val="0"/>
              </a:spcAft>
              <a:buClr>
                <a:schemeClr val="dk1"/>
              </a:buClr>
              <a:buSzPts val="2400"/>
              <a:buChar char="•"/>
            </a:pPr>
            <a:r>
              <a:rPr lang="pt-BR"/>
              <a:t>Contagem, rastreamento de objetos em tempo real em até 30 vezes menos poder de processamento e memória do que MobileNet SSD ou YOLOv5.</a:t>
            </a:r>
            <a:endParaRPr/>
          </a:p>
          <a:p>
            <a:pPr marL="685800" lvl="1" indent="-228600" algn="l" rtl="0">
              <a:lnSpc>
                <a:spcPct val="90000"/>
              </a:lnSpc>
              <a:spcBef>
                <a:spcPts val="500"/>
              </a:spcBef>
              <a:spcAft>
                <a:spcPts val="0"/>
              </a:spcAft>
              <a:buClr>
                <a:schemeClr val="dk1"/>
              </a:buClr>
              <a:buSzPts val="2400"/>
              <a:buChar char="•"/>
            </a:pPr>
            <a:r>
              <a:rPr lang="pt-BR"/>
              <a:t>Captura 60 frames por segundo em uma raspberry pi 4.</a:t>
            </a:r>
            <a:endParaRPr/>
          </a:p>
          <a:p>
            <a:pPr marL="685800" lvl="1" indent="-228600" algn="l" rtl="0">
              <a:lnSpc>
                <a:spcPct val="90000"/>
              </a:lnSpc>
              <a:spcBef>
                <a:spcPts val="500"/>
              </a:spcBef>
              <a:spcAft>
                <a:spcPts val="0"/>
              </a:spcAft>
              <a:buClr>
                <a:schemeClr val="dk1"/>
              </a:buClr>
              <a:buSzPts val="2400"/>
              <a:buChar char="•"/>
            </a:pPr>
            <a:r>
              <a:rPr lang="pt-BR"/>
              <a:t>Modelo enxuto, fácil implementações em diversas placas. Escalação desde os menores microcontroladores até gateways, servers com GPU.</a:t>
            </a:r>
            <a:endParaRPr/>
          </a:p>
          <a:p>
            <a:pPr marL="685800" lvl="1" indent="-228600" algn="l" rtl="0">
              <a:lnSpc>
                <a:spcPct val="90000"/>
              </a:lnSpc>
              <a:spcBef>
                <a:spcPts val="500"/>
              </a:spcBef>
              <a:spcAft>
                <a:spcPts val="0"/>
              </a:spcAft>
              <a:buClr>
                <a:schemeClr val="dk1"/>
              </a:buClr>
              <a:buSzPts val="2400"/>
              <a:buChar char="•"/>
            </a:pPr>
            <a:r>
              <a:rPr lang="pt-BR"/>
              <a:t>Processamento de memória flash e RAM muito baixo.</a:t>
            </a:r>
            <a:endParaRPr/>
          </a:p>
          <a:p>
            <a:pPr marL="685800" lvl="1" indent="-228600" algn="l" rtl="0">
              <a:lnSpc>
                <a:spcPct val="90000"/>
              </a:lnSpc>
              <a:spcBef>
                <a:spcPts val="500"/>
              </a:spcBef>
              <a:spcAft>
                <a:spcPts val="0"/>
              </a:spcAft>
              <a:buClr>
                <a:schemeClr val="dk1"/>
              </a:buClr>
              <a:buSzPts val="2400"/>
              <a:buChar char="•"/>
            </a:pPr>
            <a:r>
              <a:rPr lang="pt-BR"/>
              <a:t>Poucos parâmetros treináveis. O que fornece uma facilidade e rapidez ao treinar.</a:t>
            </a:r>
            <a:endParaRPr/>
          </a:p>
          <a:p>
            <a:pPr marL="685800" lvl="1" indent="-228600" algn="l" rtl="0">
              <a:lnSpc>
                <a:spcPct val="90000"/>
              </a:lnSpc>
              <a:spcBef>
                <a:spcPts val="500"/>
              </a:spcBef>
              <a:spcAft>
                <a:spcPts val="0"/>
              </a:spcAft>
              <a:buClr>
                <a:schemeClr val="dk1"/>
              </a:buClr>
              <a:buSzPts val="2400"/>
              <a:buChar char="•"/>
            </a:pPr>
            <a:r>
              <a:rPr lang="pt-BR"/>
              <a:t>Utiliza em média de de 200Kb RAM a 1M RAM. Depende dos dados.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06" name="Google Shape;906;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Desvantagens:</a:t>
            </a:r>
            <a:endParaRPr/>
          </a:p>
          <a:p>
            <a:pPr marL="685800" lvl="1" indent="-228600" algn="l" rtl="0">
              <a:lnSpc>
                <a:spcPct val="90000"/>
              </a:lnSpc>
              <a:spcBef>
                <a:spcPts val="500"/>
              </a:spcBef>
              <a:spcAft>
                <a:spcPts val="0"/>
              </a:spcAft>
              <a:buClr>
                <a:schemeClr val="dk1"/>
              </a:buClr>
              <a:buSzPts val="2400"/>
              <a:buChar char="•"/>
            </a:pPr>
            <a:r>
              <a:rPr lang="pt-BR"/>
              <a:t>O FOMO não gera caixas delimitadoras, mas fornece a localização do objeto usando centroides.</a:t>
            </a:r>
            <a:endParaRPr/>
          </a:p>
          <a:p>
            <a:pPr marL="685800" lvl="1" indent="-228600" algn="l" rtl="0">
              <a:lnSpc>
                <a:spcPct val="90000"/>
              </a:lnSpc>
              <a:spcBef>
                <a:spcPts val="500"/>
              </a:spcBef>
              <a:spcAft>
                <a:spcPts val="0"/>
              </a:spcAft>
              <a:buClr>
                <a:schemeClr val="dk1"/>
              </a:buClr>
              <a:buSzPts val="2400"/>
              <a:buChar char="•"/>
            </a:pPr>
            <a:r>
              <a:rPr lang="pt-BR"/>
              <a:t>O FOMO funciona melhor se os objetos tiverem tamanhos semelhantes.</a:t>
            </a:r>
            <a:endParaRPr/>
          </a:p>
          <a:p>
            <a:pPr marL="685800" lvl="1" indent="-228600" algn="l" rtl="0">
              <a:lnSpc>
                <a:spcPct val="90000"/>
              </a:lnSpc>
              <a:spcBef>
                <a:spcPts val="500"/>
              </a:spcBef>
              <a:spcAft>
                <a:spcPts val="0"/>
              </a:spcAft>
              <a:buClr>
                <a:schemeClr val="dk1"/>
              </a:buClr>
              <a:buSzPts val="2400"/>
              <a:buChar char="•"/>
            </a:pPr>
            <a:r>
              <a:rPr lang="pt-BR"/>
              <a:t>Os objetos não devem estar muito próximos uns dos outros, embora isso possa ser otimizado aumentando a resolução de entrada da imagem.</a:t>
            </a:r>
            <a:endParaRPr/>
          </a:p>
          <a:p>
            <a:pPr marL="685800" lvl="1" indent="-228600" algn="l" rtl="0">
              <a:lnSpc>
                <a:spcPct val="90000"/>
              </a:lnSpc>
              <a:spcBef>
                <a:spcPts val="500"/>
              </a:spcBef>
              <a:spcAft>
                <a:spcPts val="0"/>
              </a:spcAft>
              <a:buClr>
                <a:schemeClr val="dk1"/>
              </a:buClr>
              <a:buSzPts val="2400"/>
              <a:buChar char="•"/>
            </a:pPr>
            <a:r>
              <a:rPr lang="pt-BR"/>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13" name="Google Shape;913;p9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pt-BR" b="1"/>
              <a:t>As limitações do Fomo são:</a:t>
            </a:r>
            <a:endParaRPr b="1"/>
          </a:p>
          <a:p>
            <a:pPr marL="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cada célula tem seu próprio classificador;</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pequenos objetos podem ser perdidos;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objetos vizinhos podem ficar agrupados;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extremidades de objetos longos podem ser ignoradas;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muitos objetos ou classes: use Yolov5.</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919" name="Google Shape;919;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a:t>Contagem de carros para uma cidade, estacionamento, shopping etc.</a:t>
            </a:r>
            <a:endParaRPr/>
          </a:p>
          <a:p>
            <a:pPr marL="228600" lvl="0" indent="-228600" algn="l" rtl="0">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marL="228600" lvl="0" indent="-228600" algn="l" rtl="0">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marL="228600" lvl="0" indent="-228600" algn="l" rtl="0">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marL="228600" lvl="0" indent="-228600" algn="l" rtl="0">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marL="228600" lvl="0" indent="-228600" algn="l" rtl="0">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pic>
        <p:nvPicPr>
          <p:cNvPr id="925" name="Google Shape;925;p95"/>
          <p:cNvPicPr preferRelativeResize="0"/>
          <p:nvPr/>
        </p:nvPicPr>
        <p:blipFill>
          <a:blip r:embed="rId3">
            <a:alphaModFix/>
          </a:blip>
          <a:stretch>
            <a:fillRect/>
          </a:stretch>
        </p:blipFill>
        <p:spPr>
          <a:xfrm>
            <a:off x="374075" y="1753199"/>
            <a:ext cx="4103875" cy="2933625"/>
          </a:xfrm>
          <a:prstGeom prst="rect">
            <a:avLst/>
          </a:prstGeom>
          <a:noFill/>
          <a:ln>
            <a:noFill/>
          </a:ln>
        </p:spPr>
      </p:pic>
      <p:pic>
        <p:nvPicPr>
          <p:cNvPr id="926" name="Google Shape;926;p95"/>
          <p:cNvPicPr preferRelativeResize="0"/>
          <p:nvPr/>
        </p:nvPicPr>
        <p:blipFill rotWithShape="1">
          <a:blip r:embed="rId4">
            <a:alphaModFix/>
          </a:blip>
          <a:srcRect l="11803" r="5188" b="3688"/>
          <a:stretch/>
        </p:blipFill>
        <p:spPr>
          <a:xfrm>
            <a:off x="4568300" y="3372325"/>
            <a:ext cx="2103125" cy="2165025"/>
          </a:xfrm>
          <a:prstGeom prst="rect">
            <a:avLst/>
          </a:prstGeom>
          <a:noFill/>
          <a:ln>
            <a:noFill/>
          </a:ln>
        </p:spPr>
      </p:pic>
      <p:pic>
        <p:nvPicPr>
          <p:cNvPr id="927" name="Google Shape;927;p95"/>
          <p:cNvPicPr preferRelativeResize="0"/>
          <p:nvPr/>
        </p:nvPicPr>
        <p:blipFill>
          <a:blip r:embed="rId5">
            <a:alphaModFix/>
          </a:blip>
          <a:stretch>
            <a:fillRect/>
          </a:stretch>
        </p:blipFill>
        <p:spPr>
          <a:xfrm>
            <a:off x="4568300" y="1433001"/>
            <a:ext cx="1676400" cy="1676400"/>
          </a:xfrm>
          <a:prstGeom prst="rect">
            <a:avLst/>
          </a:prstGeom>
          <a:noFill/>
          <a:ln>
            <a:noFill/>
          </a:ln>
        </p:spPr>
      </p:pic>
      <p:pic>
        <p:nvPicPr>
          <p:cNvPr id="928" name="Google Shape;928;p95"/>
          <p:cNvPicPr preferRelativeResize="0"/>
          <p:nvPr/>
        </p:nvPicPr>
        <p:blipFill rotWithShape="1">
          <a:blip r:embed="rId6">
            <a:alphaModFix/>
          </a:blip>
          <a:srcRect l="14144" t="6677" r="14953" b="5456"/>
          <a:stretch/>
        </p:blipFill>
        <p:spPr>
          <a:xfrm>
            <a:off x="6761775" y="3372325"/>
            <a:ext cx="2079339" cy="2123600"/>
          </a:xfrm>
          <a:prstGeom prst="rect">
            <a:avLst/>
          </a:prstGeom>
          <a:noFill/>
          <a:ln>
            <a:noFill/>
          </a:ln>
        </p:spPr>
      </p:pic>
      <p:pic>
        <p:nvPicPr>
          <p:cNvPr id="929" name="Google Shape;929;p95"/>
          <p:cNvPicPr preferRelativeResize="0"/>
          <p:nvPr/>
        </p:nvPicPr>
        <p:blipFill>
          <a:blip r:embed="rId7">
            <a:alphaModFix/>
          </a:blip>
          <a:stretch>
            <a:fillRect/>
          </a:stretch>
        </p:blipFill>
        <p:spPr>
          <a:xfrm>
            <a:off x="6335044" y="1433000"/>
            <a:ext cx="1653006" cy="1676400"/>
          </a:xfrm>
          <a:prstGeom prst="rect">
            <a:avLst/>
          </a:prstGeom>
          <a:noFill/>
          <a:ln>
            <a:noFill/>
          </a:ln>
        </p:spPr>
      </p:pic>
      <p:pic>
        <p:nvPicPr>
          <p:cNvPr id="930" name="Google Shape;930;p95"/>
          <p:cNvPicPr preferRelativeResize="0"/>
          <p:nvPr/>
        </p:nvPicPr>
        <p:blipFill>
          <a:blip r:embed="rId8">
            <a:alphaModFix/>
          </a:blip>
          <a:stretch>
            <a:fillRect/>
          </a:stretch>
        </p:blipFill>
        <p:spPr>
          <a:xfrm>
            <a:off x="8078400" y="1440764"/>
            <a:ext cx="1653000" cy="1660871"/>
          </a:xfrm>
          <a:prstGeom prst="rect">
            <a:avLst/>
          </a:prstGeom>
          <a:noFill/>
          <a:ln>
            <a:noFill/>
          </a:ln>
        </p:spPr>
      </p:pic>
      <p:pic>
        <p:nvPicPr>
          <p:cNvPr id="931" name="Google Shape;931;p95"/>
          <p:cNvPicPr preferRelativeResize="0"/>
          <p:nvPr/>
        </p:nvPicPr>
        <p:blipFill>
          <a:blip r:embed="rId9">
            <a:alphaModFix/>
          </a:blip>
          <a:stretch>
            <a:fillRect/>
          </a:stretch>
        </p:blipFill>
        <p:spPr>
          <a:xfrm>
            <a:off x="9835675" y="1440713"/>
            <a:ext cx="1653000" cy="1660987"/>
          </a:xfrm>
          <a:prstGeom prst="rect">
            <a:avLst/>
          </a:prstGeom>
          <a:noFill/>
          <a:ln>
            <a:noFill/>
          </a:ln>
        </p:spPr>
      </p:pic>
      <p:pic>
        <p:nvPicPr>
          <p:cNvPr id="932" name="Google Shape;932;p95"/>
          <p:cNvPicPr preferRelativeResize="0"/>
          <p:nvPr/>
        </p:nvPicPr>
        <p:blipFill>
          <a:blip r:embed="rId10">
            <a:alphaModFix/>
          </a:blip>
          <a:stretch>
            <a:fillRect/>
          </a:stretch>
        </p:blipFill>
        <p:spPr>
          <a:xfrm>
            <a:off x="9009250" y="3372325"/>
            <a:ext cx="2103125" cy="2103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38" name="Google Shape;938;p9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 seguir são feitas comparações com </a:t>
            </a:r>
            <a:r>
              <a:rPr lang="pt-BR" b="1"/>
              <a:t>MobileNetSSD</a:t>
            </a:r>
            <a:r>
              <a:rPr lang="pt-BR"/>
              <a:t>, </a:t>
            </a:r>
            <a:r>
              <a:rPr lang="pt-BR" b="1"/>
              <a:t>YOLOV5n</a:t>
            </a:r>
            <a:r>
              <a:rPr lang="pt-BR"/>
              <a:t> e melhoramentos que foram feitos em artigos que abordam </a:t>
            </a:r>
            <a:r>
              <a:rPr lang="pt-BR" b="1"/>
              <a:t>FOMO </a:t>
            </a:r>
            <a:r>
              <a:rPr lang="pt-BR"/>
              <a:t>e verificação com desempenho destes.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Um ponto importante a ressaltar, dentro do EDGE IMPULSE é possível utilizar estes modelos, porém dependendo do tamanho da base de dados MobileNetSSD retorna problemas, assim caso passe também do tempo limite ofertado pelo teste de 15 dias ou perfil pessoal de 20 minutos.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45" name="Google Shape;945;p97"/>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pt-BR" sz="1200" b="1"/>
              <a:t>1° Treinamento: Base de dados (café em uma xícara, e lâmpadas). 2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050" b="1" u="sng">
                <a:solidFill>
                  <a:schemeClr val="hlink"/>
                </a:solidFill>
                <a:hlinkClick r:id="rId3"/>
              </a:rPr>
              <a:t>https://studio.edgeimpulse.com/public/366784/live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4"/>
              </a:rPr>
              <a:t>https://studio.edgeimpulse.com/public/366452/live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5"/>
              </a:rPr>
              <a:t>https://studio.edgeimpulse.com/public/366536/live</a:t>
            </a:r>
            <a:endParaRPr sz="1200" b="1"/>
          </a:p>
          <a:p>
            <a:pPr marL="228600" lvl="0" indent="-228600" algn="l" rtl="0">
              <a:lnSpc>
                <a:spcPct val="90000"/>
              </a:lnSpc>
              <a:spcBef>
                <a:spcPts val="1000"/>
              </a:spcBef>
              <a:spcAft>
                <a:spcPts val="0"/>
              </a:spcAft>
              <a:buClr>
                <a:schemeClr val="dk1"/>
              </a:buClr>
              <a:buSzPts val="1200"/>
              <a:buChar char="•"/>
            </a:pPr>
            <a:r>
              <a:rPr lang="pt-BR" sz="1200" b="1"/>
              <a:t>2° Treinamento: Base de dados (estacionamento de carros).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6"/>
              </a:rPr>
              <a:t>https://studio.edgeimpulse.com/public/366459/live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7"/>
              </a:rPr>
              <a:t>https://studio.edgeimpulse.com/public/366541/live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8"/>
              </a:rPr>
              <a:t>https://studio.edgeimpulse.com/public/366538/live</a:t>
            </a:r>
            <a:endParaRPr sz="1200" b="1"/>
          </a:p>
          <a:p>
            <a:pPr marL="228600" lvl="0" indent="-228600" algn="l" rtl="0">
              <a:lnSpc>
                <a:spcPct val="90000"/>
              </a:lnSpc>
              <a:spcBef>
                <a:spcPts val="1000"/>
              </a:spcBef>
              <a:spcAft>
                <a:spcPts val="0"/>
              </a:spcAft>
              <a:buClr>
                <a:schemeClr val="dk1"/>
              </a:buClr>
              <a:buSzPts val="1200"/>
              <a:buChar char="•"/>
            </a:pPr>
            <a:r>
              <a:rPr lang="pt-BR" sz="1200" b="1"/>
              <a:t>3° Treinamento: Base de dados de </a:t>
            </a:r>
            <a:r>
              <a:rPr lang="pt-BR" sz="1200" b="1" u="sng">
                <a:solidFill>
                  <a:schemeClr val="hlink"/>
                </a:solidFill>
                <a:hlinkClick r:id="rId9"/>
              </a:rPr>
              <a:t>células brancas</a:t>
            </a:r>
            <a:r>
              <a:rPr lang="pt-BR" sz="1200" b="1"/>
              <a:t>, coletada do roboflow, catalogadas. 5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0"/>
              </a:rPr>
              <a:t>https://studio.edgeimpulse.com/public/365781/live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1"/>
              </a:rPr>
              <a:t>https://studio.edgeimpulse.com/public/366543/live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2"/>
              </a:rPr>
              <a:t>https://studio.edgeimpulse.com/public/366542/live</a:t>
            </a:r>
            <a:endParaRPr sz="1200" b="1"/>
          </a:p>
          <a:p>
            <a:pPr marL="228600" lvl="0" indent="-228600" algn="l" rtl="0">
              <a:lnSpc>
                <a:spcPct val="90000"/>
              </a:lnSpc>
              <a:spcBef>
                <a:spcPts val="1000"/>
              </a:spcBef>
              <a:spcAft>
                <a:spcPts val="0"/>
              </a:spcAft>
              <a:buClr>
                <a:schemeClr val="dk1"/>
              </a:buClr>
              <a:buSzPts val="1200"/>
              <a:buChar char="•"/>
            </a:pPr>
            <a:r>
              <a:rPr lang="pt-BR" sz="1200" b="1"/>
              <a:t>4° Treinamento: Base de dados de </a:t>
            </a:r>
            <a:r>
              <a:rPr lang="pt-BR" sz="1200" b="1" u="sng">
                <a:solidFill>
                  <a:schemeClr val="hlink"/>
                </a:solidFill>
                <a:hlinkClick r:id="rId13"/>
              </a:rPr>
              <a:t>gados</a:t>
            </a:r>
            <a:r>
              <a:rPr lang="pt-BR" sz="1200" b="1"/>
              <a:t>, coletada do roboflow.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4"/>
              </a:rPr>
              <a:t>https://studio.edgeimpulse.com/public/365785/live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5"/>
              </a:rPr>
              <a:t>https://studio.edgeimpulse.com/public/366545/live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6"/>
              </a:rPr>
              <a:t>https://studio.edgeimpulse.com/public/366544/live</a:t>
            </a:r>
            <a:endParaRPr sz="1200" b="1"/>
          </a:p>
        </p:txBody>
      </p:sp>
      <p:sp>
        <p:nvSpPr>
          <p:cNvPr id="946" name="Google Shape;946;p97"/>
          <p:cNvSpPr txBox="1"/>
          <p:nvPr/>
        </p:nvSpPr>
        <p:spPr>
          <a:xfrm>
            <a:off x="6096000" y="1825625"/>
            <a:ext cx="52578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5° Treinamento: Base de dados de </a:t>
            </a:r>
            <a:r>
              <a:rPr lang="pt-BR" sz="1200" b="1" u="sng">
                <a:solidFill>
                  <a:schemeClr val="hlink"/>
                </a:solidFill>
                <a:latin typeface="Calibri"/>
                <a:ea typeface="Calibri"/>
                <a:cs typeface="Calibri"/>
                <a:sym typeface="Calibri"/>
                <a:hlinkClick r:id="rId17"/>
              </a:rPr>
              <a:t>embarcações</a:t>
            </a:r>
            <a:r>
              <a:rPr lang="pt-BR" sz="1200" b="1">
                <a:solidFill>
                  <a:srgbClr val="000000"/>
                </a:solidFill>
                <a:latin typeface="Calibri"/>
                <a:ea typeface="Calibri"/>
                <a:cs typeface="Calibri"/>
                <a:sym typeface="Calibri"/>
              </a:rPr>
              <a:t>, coletada do roboflow, 10 classes.</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18"/>
              </a:rPr>
              <a:t>https://studio.edgeimpulse.com/public/365782/live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19"/>
              </a:rPr>
              <a:t>https://colab.research.google.com/drive/1qOVa1FPsbolQKbdun2ChcXywgVG4Wwqp?usp=sharing</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chemeClr val="dk1"/>
              </a:buClr>
              <a:buSzPts val="1200"/>
              <a:buFont typeface="Arial"/>
              <a:buChar char="•"/>
            </a:pPr>
            <a:r>
              <a:rPr lang="pt-BR" sz="1200" b="1">
                <a:solidFill>
                  <a:schemeClr val="dk1"/>
                </a:solidFill>
                <a:latin typeface="Calibri"/>
                <a:ea typeface="Calibri"/>
                <a:cs typeface="Calibri"/>
                <a:sym typeface="Calibri"/>
              </a:rPr>
              <a:t>YOLOV5n</a:t>
            </a:r>
            <a:r>
              <a:rPr lang="pt-BR" sz="1200" b="1">
                <a:solidFill>
                  <a:srgbClr val="FF0000"/>
                </a:solidFill>
                <a:latin typeface="Calibri"/>
                <a:ea typeface="Calibri"/>
                <a:cs typeface="Calibri"/>
                <a:sym typeface="Calibri"/>
              </a:rPr>
              <a:t>  </a:t>
            </a:r>
            <a:r>
              <a:rPr lang="pt-BR" sz="1200" b="1" u="sng">
                <a:solidFill>
                  <a:schemeClr val="hlink"/>
                </a:solidFill>
                <a:latin typeface="Calibri"/>
                <a:ea typeface="Calibri"/>
                <a:cs typeface="Calibri"/>
                <a:sym typeface="Calibri"/>
                <a:hlinkClick r:id="rId20"/>
              </a:rPr>
              <a:t>https://colab.research.google.com/drive/1XQyzP6u659umOv1854oin7l8AuSjwoVM?usp=sharing</a:t>
            </a:r>
            <a:r>
              <a:rPr lang="pt-BR" sz="1200" b="1">
                <a:solidFill>
                  <a:srgbClr val="000000"/>
                </a:solidFill>
                <a:latin typeface="Calibri"/>
                <a:ea typeface="Calibri"/>
                <a:cs typeface="Calibri"/>
                <a:sym typeface="Calibri"/>
              </a:rPr>
              <a:t> ou </a:t>
            </a:r>
            <a:r>
              <a:rPr lang="pt-BR" sz="1200" b="1" u="sng">
                <a:solidFill>
                  <a:schemeClr val="hlink"/>
                </a:solidFill>
                <a:latin typeface="Calibri"/>
                <a:ea typeface="Calibri"/>
                <a:cs typeface="Calibri"/>
                <a:sym typeface="Calibri"/>
                <a:hlinkClick r:id="rId21"/>
              </a:rPr>
              <a:t>https://studio.edgeimpulse.com/public/366546/live</a:t>
            </a:r>
            <a:endParaRPr sz="1200">
              <a:solidFill>
                <a:srgbClr val="FF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6° Treinamento: Base de dados coletadas do </a:t>
            </a:r>
            <a:r>
              <a:rPr lang="pt-BR" sz="1200" b="1" u="sng">
                <a:solidFill>
                  <a:schemeClr val="hlink"/>
                </a:solidFill>
                <a:latin typeface="Calibri"/>
                <a:ea typeface="Calibri"/>
                <a:cs typeface="Calibri"/>
                <a:sym typeface="Calibri"/>
                <a:hlinkClick r:id="rId22"/>
              </a:rPr>
              <a:t>kaggle</a:t>
            </a:r>
            <a:r>
              <a:rPr lang="pt-BR" sz="1200" b="1">
                <a:solidFill>
                  <a:srgbClr val="000000"/>
                </a:solidFill>
                <a:latin typeface="Calibri"/>
                <a:ea typeface="Calibri"/>
                <a:cs typeface="Calibri"/>
                <a:sym typeface="Calibri"/>
              </a:rPr>
              <a:t>. 3 classes. </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23"/>
              </a:rPr>
              <a:t>https://studio.edgeimpulse.com/public/365455/live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24"/>
              </a:rPr>
              <a:t>https://studio.edgeimpulse.com/public/366548/live</a:t>
            </a:r>
            <a:endParaRPr sz="12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0000"/>
              </a:buClr>
              <a:buSzPts val="1200"/>
              <a:buFont typeface="Arial"/>
              <a:buChar char="•"/>
            </a:pPr>
            <a:r>
              <a:rPr lang="pt-BR" sz="1200" b="1" i="0" u="none" strike="noStrike" cap="none">
                <a:solidFill>
                  <a:srgbClr val="000000"/>
                </a:solidFill>
                <a:latin typeface="Calibri"/>
                <a:ea typeface="Calibri"/>
                <a:cs typeface="Calibri"/>
                <a:sym typeface="Calibri"/>
              </a:rPr>
              <a:t>YOLOV5n </a:t>
            </a:r>
            <a:r>
              <a:rPr lang="pt-BR" sz="1200" b="1" i="0" u="sng" strike="noStrike" cap="none">
                <a:solidFill>
                  <a:schemeClr val="hlink"/>
                </a:solidFill>
                <a:latin typeface="Calibri"/>
                <a:ea typeface="Calibri"/>
                <a:cs typeface="Calibri"/>
                <a:sym typeface="Calibri"/>
                <a:hlinkClick r:id="rId25"/>
              </a:rPr>
              <a:t>https://studio.edgeimpulse.com/public/366549/live</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53" name="Google Shape;953;p9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pt-BR" b="1" i="1" dirty="0"/>
              <a:t>Adaptive </a:t>
            </a:r>
            <a:r>
              <a:rPr lang="pt-BR" b="1" i="1" dirty="0" err="1"/>
              <a:t>tilling</a:t>
            </a:r>
            <a:r>
              <a:rPr lang="pt-BR" dirty="0"/>
              <a:t> - mosaico adaptativo</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ctr" rtl="0">
              <a:lnSpc>
                <a:spcPct val="90000"/>
              </a:lnSpc>
              <a:spcBef>
                <a:spcPts val="1000"/>
              </a:spcBef>
              <a:spcAft>
                <a:spcPts val="0"/>
              </a:spcAft>
              <a:buClr>
                <a:schemeClr val="dk1"/>
              </a:buClr>
              <a:buSzPts val="2800"/>
              <a:buNone/>
            </a:pPr>
            <a:r>
              <a:rPr lang="pt-BR" u="sng" dirty="0">
                <a:solidFill>
                  <a:schemeClr val="hlink"/>
                </a:solidFill>
                <a:hlinkClick r:id="rId3"/>
              </a:rPr>
              <a:t>https://arxiv.org/pdf/2311.07163.pdf</a:t>
            </a:r>
            <a:endParaRPr dirty="0"/>
          </a:p>
        </p:txBody>
      </p:sp>
      <p:pic>
        <p:nvPicPr>
          <p:cNvPr id="954" name="Google Shape;954;p98"/>
          <p:cNvPicPr preferRelativeResize="0"/>
          <p:nvPr/>
        </p:nvPicPr>
        <p:blipFill>
          <a:blip r:embed="rId4">
            <a:alphaModFix/>
          </a:blip>
          <a:stretch>
            <a:fillRect/>
          </a:stretch>
        </p:blipFill>
        <p:spPr>
          <a:xfrm>
            <a:off x="2121075" y="2265150"/>
            <a:ext cx="7200475" cy="30636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2" name="Mídia Online 1" title="Fomo seminário">
            <a:hlinkClick r:id="" action="ppaction://media"/>
            <a:extLst>
              <a:ext uri="{FF2B5EF4-FFF2-40B4-BE49-F238E27FC236}">
                <a16:creationId xmlns:a16="http://schemas.microsoft.com/office/drawing/2014/main" id="{2FB4DCCF-DAD6-D890-A22D-CDDD3F7A5199}"/>
              </a:ext>
            </a:extLst>
          </p:cNvPr>
          <p:cNvPicPr>
            <a:picLocks noRot="1" noChangeAspect="1"/>
          </p:cNvPicPr>
          <p:nvPr>
            <a:videoFile r:link="rId1"/>
          </p:nvPr>
        </p:nvPicPr>
        <p:blipFill>
          <a:blip r:embed="rId4"/>
          <a:stretch>
            <a:fillRect/>
          </a:stretch>
        </p:blipFill>
        <p:spPr>
          <a:xfrm>
            <a:off x="1323032" y="1277257"/>
            <a:ext cx="9545936" cy="5393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0"/>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838200" y="5342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 - FOMO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61" name="Google Shape;261;p22"/>
          <p:cNvPicPr preferRelativeResize="0"/>
          <p:nvPr/>
        </p:nvPicPr>
        <p:blipFill>
          <a:blip r:embed="rId3">
            <a:alphaModFix/>
          </a:blip>
          <a:stretch>
            <a:fillRect/>
          </a:stretch>
        </p:blipFill>
        <p:spPr>
          <a:xfrm>
            <a:off x="454225" y="2725475"/>
            <a:ext cx="1197850" cy="1199225"/>
          </a:xfrm>
          <a:prstGeom prst="rect">
            <a:avLst/>
          </a:prstGeom>
          <a:noFill/>
          <a:ln>
            <a:noFill/>
          </a:ln>
        </p:spPr>
      </p:pic>
      <p:cxnSp>
        <p:nvCxnSpPr>
          <p:cNvPr id="262" name="Google Shape;262;p22"/>
          <p:cNvCxnSpPr>
            <a:stCxn id="261" idx="3"/>
            <a:endCxn id="263" idx="0"/>
          </p:cNvCxnSpPr>
          <p:nvPr/>
        </p:nvCxnSpPr>
        <p:spPr>
          <a:xfrm rot="10800000" flipH="1">
            <a:off x="1652076" y="3317287"/>
            <a:ext cx="408600" cy="7800"/>
          </a:xfrm>
          <a:prstGeom prst="straightConnector1">
            <a:avLst/>
          </a:prstGeom>
          <a:noFill/>
          <a:ln w="28575" cap="flat" cmpd="sng">
            <a:solidFill>
              <a:schemeClr val="dk2"/>
            </a:solidFill>
            <a:prstDash val="solid"/>
            <a:round/>
            <a:headEnd type="none" w="med" len="med"/>
            <a:tailEnd type="triangle" w="med" len="med"/>
          </a:ln>
        </p:spPr>
      </p:cxnSp>
      <p:sp>
        <p:nvSpPr>
          <p:cNvPr id="263" name="Google Shape;263;p22"/>
          <p:cNvSpPr txBox="1"/>
          <p:nvPr/>
        </p:nvSpPr>
        <p:spPr>
          <a:xfrm rot="-5400000">
            <a:off x="1102975" y="3052525"/>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64" name="Google Shape;264;p22"/>
          <p:cNvSpPr txBox="1"/>
          <p:nvPr/>
        </p:nvSpPr>
        <p:spPr>
          <a:xfrm rot="-5400000">
            <a:off x="1967386"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65" name="Google Shape;265;p22"/>
          <p:cNvCxnSpPr>
            <a:stCxn id="263" idx="2"/>
            <a:endCxn id="264" idx="0"/>
          </p:cNvCxnSpPr>
          <p:nvPr/>
        </p:nvCxnSpPr>
        <p:spPr>
          <a:xfrm>
            <a:off x="2590225" y="33172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66" name="Google Shape;266;p22"/>
          <p:cNvSpPr txBox="1"/>
          <p:nvPr/>
        </p:nvSpPr>
        <p:spPr>
          <a:xfrm rot="-5400000">
            <a:off x="2905578"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67" name="Google Shape;267;p22"/>
          <p:cNvSpPr txBox="1"/>
          <p:nvPr/>
        </p:nvSpPr>
        <p:spPr>
          <a:xfrm rot="-5400000">
            <a:off x="3843771"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 or 4 or 6</a:t>
            </a:r>
            <a:endParaRPr sz="2100" dirty="0">
              <a:solidFill>
                <a:schemeClr val="dk1"/>
              </a:solidFill>
              <a:latin typeface="Calibri"/>
              <a:ea typeface="Calibri"/>
              <a:cs typeface="Calibri"/>
              <a:sym typeface="Calibri"/>
            </a:endParaRPr>
          </a:p>
        </p:txBody>
      </p:sp>
      <p:cxnSp>
        <p:nvCxnSpPr>
          <p:cNvPr id="268" name="Google Shape;268;p22"/>
          <p:cNvCxnSpPr/>
          <p:nvPr/>
        </p:nvCxnSpPr>
        <p:spPr>
          <a:xfrm>
            <a:off x="35594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69" name="Google Shape;269;p22"/>
          <p:cNvCxnSpPr/>
          <p:nvPr/>
        </p:nvCxnSpPr>
        <p:spPr>
          <a:xfrm>
            <a:off x="44976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0" name="Google Shape;270;p22"/>
          <p:cNvCxnSpPr>
            <a:stCxn id="267" idx="2"/>
            <a:endCxn id="271" idx="0"/>
          </p:cNvCxnSpPr>
          <p:nvPr/>
        </p:nvCxnSpPr>
        <p:spPr>
          <a:xfrm rot="10800000" flipH="1">
            <a:off x="5435871" y="3317275"/>
            <a:ext cx="1587300" cy="7800"/>
          </a:xfrm>
          <a:prstGeom prst="straightConnector1">
            <a:avLst/>
          </a:prstGeom>
          <a:noFill/>
          <a:ln w="28575" cap="flat" cmpd="sng">
            <a:solidFill>
              <a:schemeClr val="dk2"/>
            </a:solidFill>
            <a:prstDash val="solid"/>
            <a:round/>
            <a:headEnd type="none" w="med" len="med"/>
            <a:tailEnd type="triangle" w="med" len="med"/>
          </a:ln>
        </p:spPr>
      </p:cxnSp>
      <p:cxnSp>
        <p:nvCxnSpPr>
          <p:cNvPr id="272" name="Google Shape;272;p22"/>
          <p:cNvCxnSpPr/>
          <p:nvPr/>
        </p:nvCxnSpPr>
        <p:spPr>
          <a:xfrm>
            <a:off x="79285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3" name="Google Shape;273;p22"/>
          <p:cNvCxnSpPr/>
          <p:nvPr/>
        </p:nvCxnSpPr>
        <p:spPr>
          <a:xfrm>
            <a:off x="86677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4" name="Google Shape;274;p22"/>
          <p:cNvSpPr txBox="1"/>
          <p:nvPr/>
        </p:nvSpPr>
        <p:spPr>
          <a:xfrm rot="-5400000">
            <a:off x="8044946"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5" name="Google Shape;275;p22"/>
          <p:cNvSpPr txBox="1"/>
          <p:nvPr/>
        </p:nvSpPr>
        <p:spPr>
          <a:xfrm rot="-5400000">
            <a:off x="8860825" y="3060325"/>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76" name="Google Shape;276;p22"/>
          <p:cNvCxnSpPr/>
          <p:nvPr/>
        </p:nvCxnSpPr>
        <p:spPr>
          <a:xfrm>
            <a:off x="96370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7" name="Google Shape;277;p22"/>
          <p:cNvCxnSpPr/>
          <p:nvPr/>
        </p:nvCxnSpPr>
        <p:spPr>
          <a:xfrm>
            <a:off x="10348075"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8" name="Google Shape;278;p22"/>
          <p:cNvSpPr txBox="1"/>
          <p:nvPr/>
        </p:nvSpPr>
        <p:spPr>
          <a:xfrm>
            <a:off x="10634525" y="2764375"/>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sp>
        <p:nvSpPr>
          <p:cNvPr id="279" name="Google Shape;279;p22"/>
          <p:cNvSpPr txBox="1"/>
          <p:nvPr/>
        </p:nvSpPr>
        <p:spPr>
          <a:xfrm>
            <a:off x="461775" y="4032175"/>
            <a:ext cx="1221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96x96</a:t>
            </a:r>
            <a:endParaRPr sz="2800">
              <a:solidFill>
                <a:schemeClr val="dk1"/>
              </a:solidFill>
              <a:latin typeface="Calibri"/>
              <a:ea typeface="Calibri"/>
              <a:cs typeface="Calibri"/>
              <a:sym typeface="Calibri"/>
            </a:endParaRPr>
          </a:p>
        </p:txBody>
      </p:sp>
      <p:sp>
        <p:nvSpPr>
          <p:cNvPr id="280" name="Google Shape;280;p22"/>
          <p:cNvSpPr txBox="1"/>
          <p:nvPr/>
        </p:nvSpPr>
        <p:spPr>
          <a:xfrm>
            <a:off x="1659725" y="1222025"/>
            <a:ext cx="40296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Altura e largura são divididas por 8 (padrão)</a:t>
            </a:r>
            <a:endParaRPr sz="2400">
              <a:solidFill>
                <a:schemeClr val="dk1"/>
              </a:solidFill>
              <a:latin typeface="Calibri"/>
              <a:ea typeface="Calibri"/>
              <a:cs typeface="Calibri"/>
              <a:sym typeface="Calibri"/>
            </a:endParaRPr>
          </a:p>
        </p:txBody>
      </p:sp>
      <p:sp>
        <p:nvSpPr>
          <p:cNvPr id="281" name="Google Shape;281;p22"/>
          <p:cNvSpPr txBox="1"/>
          <p:nvPr/>
        </p:nvSpPr>
        <p:spPr>
          <a:xfrm>
            <a:off x="1415000" y="4686225"/>
            <a:ext cx="36444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Os pesos nos blocos residuais são pré treinados no ImageNet</a:t>
            </a:r>
            <a:endParaRPr sz="2400">
              <a:solidFill>
                <a:schemeClr val="dk1"/>
              </a:solidFill>
              <a:latin typeface="Calibri"/>
              <a:ea typeface="Calibri"/>
              <a:cs typeface="Calibri"/>
              <a:sym typeface="Calibri"/>
            </a:endParaRPr>
          </a:p>
        </p:txBody>
      </p:sp>
      <p:sp>
        <p:nvSpPr>
          <p:cNvPr id="282" name="Google Shape;282;p22"/>
          <p:cNvSpPr txBox="1"/>
          <p:nvPr/>
        </p:nvSpPr>
        <p:spPr>
          <a:xfrm>
            <a:off x="4891650" y="5640200"/>
            <a:ext cx="34050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900" dirty="0">
                <a:solidFill>
                  <a:schemeClr val="dk1"/>
                </a:solidFill>
                <a:latin typeface="Calibri"/>
                <a:ea typeface="Calibri"/>
                <a:cs typeface="Calibri"/>
                <a:sym typeface="Calibri"/>
              </a:rPr>
              <a:t>mapas de características, (</a:t>
            </a:r>
            <a:r>
              <a:rPr lang="pt-BR" sz="1900" dirty="0" err="1">
                <a:solidFill>
                  <a:schemeClr val="dk1"/>
                </a:solidFill>
                <a:latin typeface="Calibri"/>
                <a:ea typeface="Calibri"/>
                <a:cs typeface="Calibri"/>
                <a:sym typeface="Calibri"/>
              </a:rPr>
              <a:t>heat</a:t>
            </a:r>
            <a:r>
              <a:rPr lang="pt-BR" sz="1900" dirty="0">
                <a:solidFill>
                  <a:schemeClr val="dk1"/>
                </a:solidFill>
                <a:latin typeface="Calibri"/>
                <a:ea typeface="Calibri"/>
                <a:cs typeface="Calibri"/>
                <a:sym typeface="Calibri"/>
              </a:rPr>
              <a:t>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feature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- 12x12</a:t>
            </a:r>
            <a:endParaRPr sz="1900" dirty="0">
              <a:solidFill>
                <a:schemeClr val="dk1"/>
              </a:solidFill>
              <a:latin typeface="Calibri"/>
              <a:ea typeface="Calibri"/>
              <a:cs typeface="Calibri"/>
              <a:sym typeface="Calibri"/>
            </a:endParaRPr>
          </a:p>
        </p:txBody>
      </p:sp>
      <p:sp>
        <p:nvSpPr>
          <p:cNvPr id="283" name="Google Shape;283;p22"/>
          <p:cNvSpPr txBox="1"/>
          <p:nvPr/>
        </p:nvSpPr>
        <p:spPr>
          <a:xfrm rot="-5400000">
            <a:off x="7092871"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1" name="Google Shape;271;p22"/>
          <p:cNvSpPr txBox="1"/>
          <p:nvPr/>
        </p:nvSpPr>
        <p:spPr>
          <a:xfrm rot="-5400000">
            <a:off x="6170296" y="2947663"/>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cxnSp>
        <p:nvCxnSpPr>
          <p:cNvPr id="284" name="Google Shape;284;p22"/>
          <p:cNvCxnSpPr/>
          <p:nvPr/>
        </p:nvCxnSpPr>
        <p:spPr>
          <a:xfrm>
            <a:off x="77399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85" name="Google Shape;285;p22"/>
          <p:cNvSpPr txBox="1"/>
          <p:nvPr/>
        </p:nvSpPr>
        <p:spPr>
          <a:xfrm>
            <a:off x="7023200" y="1368475"/>
            <a:ext cx="37947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300">
                <a:solidFill>
                  <a:schemeClr val="dk1"/>
                </a:solidFill>
                <a:latin typeface="Calibri"/>
                <a:ea typeface="Calibri"/>
                <a:cs typeface="Calibri"/>
                <a:sym typeface="Calibri"/>
              </a:rPr>
              <a:t>Convoluções com kernel 1x1</a:t>
            </a:r>
            <a:endParaRPr sz="2300">
              <a:solidFill>
                <a:schemeClr val="dk1"/>
              </a:solidFill>
              <a:latin typeface="Calibri"/>
              <a:ea typeface="Calibri"/>
              <a:cs typeface="Calibri"/>
              <a:sym typeface="Calibri"/>
            </a:endParaRPr>
          </a:p>
        </p:txBody>
      </p:sp>
      <p:pic>
        <p:nvPicPr>
          <p:cNvPr id="286" name="Google Shape;286;p22"/>
          <p:cNvPicPr preferRelativeResize="0"/>
          <p:nvPr/>
        </p:nvPicPr>
        <p:blipFill>
          <a:blip r:embed="rId4">
            <a:alphaModFix/>
          </a:blip>
          <a:stretch>
            <a:fillRect/>
          </a:stretch>
        </p:blipFill>
        <p:spPr>
          <a:xfrm rot="5400000">
            <a:off x="5542625" y="4270850"/>
            <a:ext cx="885075" cy="885075"/>
          </a:xfrm>
          <a:prstGeom prst="rect">
            <a:avLst/>
          </a:prstGeom>
          <a:noFill/>
          <a:ln w="9525" cap="flat" cmpd="sng">
            <a:solidFill>
              <a:schemeClr val="dk1"/>
            </a:solidFill>
            <a:prstDash val="solid"/>
            <a:round/>
            <a:headEnd type="none" w="sm" len="sm"/>
            <a:tailEnd type="none" w="sm" len="sm"/>
          </a:ln>
        </p:spPr>
      </p:pic>
      <p:pic>
        <p:nvPicPr>
          <p:cNvPr id="287" name="Google Shape;287;p22"/>
          <p:cNvPicPr preferRelativeResize="0"/>
          <p:nvPr/>
        </p:nvPicPr>
        <p:blipFill>
          <a:blip r:embed="rId4">
            <a:alphaModFix/>
          </a:blip>
          <a:stretch>
            <a:fillRect/>
          </a:stretch>
        </p:blipFill>
        <p:spPr>
          <a:xfrm rot="5400000">
            <a:off x="5695025" y="4423250"/>
            <a:ext cx="885075" cy="885075"/>
          </a:xfrm>
          <a:prstGeom prst="rect">
            <a:avLst/>
          </a:prstGeom>
          <a:noFill/>
          <a:ln w="9525" cap="flat" cmpd="sng">
            <a:solidFill>
              <a:schemeClr val="dk1"/>
            </a:solidFill>
            <a:prstDash val="solid"/>
            <a:round/>
            <a:headEnd type="none" w="sm" len="sm"/>
            <a:tailEnd type="none" w="sm" len="sm"/>
          </a:ln>
        </p:spPr>
      </p:pic>
      <p:pic>
        <p:nvPicPr>
          <p:cNvPr id="288" name="Google Shape;288;p22"/>
          <p:cNvPicPr preferRelativeResize="0"/>
          <p:nvPr/>
        </p:nvPicPr>
        <p:blipFill>
          <a:blip r:embed="rId4">
            <a:alphaModFix/>
          </a:blip>
          <a:stretch>
            <a:fillRect/>
          </a:stretch>
        </p:blipFill>
        <p:spPr>
          <a:xfrm rot="5400000">
            <a:off x="5847425" y="4575650"/>
            <a:ext cx="885075" cy="8850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974" name="Google Shape;974;p10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marL="0" lvl="0" indent="0"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2"/>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3"/>
          <p:cNvSpPr txBox="1"/>
          <p:nvPr/>
        </p:nvSpPr>
        <p:spPr>
          <a:xfrm>
            <a:off x="1524000" y="2914229"/>
            <a:ext cx="9144000" cy="1029541"/>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ctr" rtl="0">
              <a:lnSpc>
                <a:spcPct val="90000"/>
              </a:lnSpc>
              <a:spcBef>
                <a:spcPts val="0"/>
              </a:spcBef>
              <a:spcAft>
                <a:spcPts val="0"/>
              </a:spcAft>
              <a:buClr>
                <a:schemeClr val="dk1"/>
              </a:buClr>
              <a:buSzPct val="100000"/>
              <a:buFont typeface="Calibri"/>
              <a:buNone/>
            </a:pPr>
            <a:r>
              <a:rPr lang="pt-BR" sz="6600" b="1">
                <a:solidFill>
                  <a:schemeClr val="dk1"/>
                </a:solidFill>
                <a:latin typeface="Calibri"/>
                <a:ea typeface="Calibri"/>
                <a:cs typeface="Calibri"/>
                <a:sym typeface="Calibri"/>
              </a:rPr>
              <a:t>Quis FOMO!</a:t>
            </a:r>
            <a:endParaRPr/>
          </a:p>
          <a:p>
            <a:pPr marL="0" marR="0" lvl="0" indent="0" algn="ctr" rtl="0">
              <a:lnSpc>
                <a:spcPct val="90000"/>
              </a:lnSpc>
              <a:spcBef>
                <a:spcPts val="0"/>
              </a:spcBef>
              <a:spcAft>
                <a:spcPts val="0"/>
              </a:spcAft>
              <a:buClr>
                <a:schemeClr val="dk1"/>
              </a:buClr>
              <a:buSzPct val="100000"/>
              <a:buFont typeface="Calibri"/>
              <a:buNone/>
            </a:pPr>
            <a:r>
              <a:rPr lang="pt-BR" sz="6600" b="1" i="1" u="sng">
                <a:solidFill>
                  <a:schemeClr val="hlink"/>
                </a:solidFill>
                <a:latin typeface="Calibri"/>
                <a:ea typeface="Calibri"/>
                <a:cs typeface="Calibri"/>
                <a:sym typeface="Calibri"/>
                <a:hlinkClick r:id="rId3"/>
              </a:rPr>
              <a:t>https://forms.gle/GcUzx93wjeiM5rLR9</a:t>
            </a: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p:txBody>
      </p:sp>
      <p:pic>
        <p:nvPicPr>
          <p:cNvPr id="985" name="Google Shape;985;p103"/>
          <p:cNvPicPr preferRelativeResize="0"/>
          <p:nvPr/>
        </p:nvPicPr>
        <p:blipFill rotWithShape="1">
          <a:blip r:embed="rId4">
            <a:alphaModFix/>
          </a:blip>
          <a:srcRect/>
          <a:stretch/>
        </p:blipFill>
        <p:spPr>
          <a:xfrm>
            <a:off x="0" y="0"/>
            <a:ext cx="2614707" cy="102954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4"/>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l"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997" name="Google Shape;997;p105"/>
          <p:cNvPicPr preferRelativeResize="0"/>
          <p:nvPr/>
        </p:nvPicPr>
        <p:blipFill rotWithShape="1">
          <a:blip r:embed="rId3">
            <a:alphaModFix/>
          </a:blip>
          <a:srcRect/>
          <a:stretch/>
        </p:blipFill>
        <p:spPr>
          <a:xfrm>
            <a:off x="838200" y="3746181"/>
            <a:ext cx="5820587" cy="2295845"/>
          </a:xfrm>
          <a:prstGeom prst="rect">
            <a:avLst/>
          </a:prstGeom>
          <a:noFill/>
          <a:ln>
            <a:noFill/>
          </a:ln>
        </p:spPr>
      </p:pic>
      <p:sp>
        <p:nvSpPr>
          <p:cNvPr id="998" name="Google Shape;998;p105"/>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pt-BR" sz="4400">
                <a:solidFill>
                  <a:schemeClr val="dk1"/>
                </a:solidFill>
                <a:latin typeface="Calibri"/>
                <a:ea typeface="Calibri"/>
                <a:cs typeface="Calibri"/>
                <a:sym typeface="Calibri"/>
              </a:rPr>
              <a:t>Detalhamento do código</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05" name="Google Shape;1005;p10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just"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1006" name="Google Shape;1006;p106"/>
          <p:cNvPicPr preferRelativeResize="0"/>
          <p:nvPr/>
        </p:nvPicPr>
        <p:blipFill rotWithShape="1">
          <a:blip r:embed="rId3">
            <a:alphaModFix/>
          </a:blip>
          <a:srcRect/>
          <a:stretch/>
        </p:blipFill>
        <p:spPr>
          <a:xfrm>
            <a:off x="838200" y="3855759"/>
            <a:ext cx="4882116" cy="2186267"/>
          </a:xfrm>
          <a:prstGeom prst="rect">
            <a:avLst/>
          </a:prstGeom>
          <a:noFill/>
          <a:ln>
            <a:noFill/>
          </a:ln>
        </p:spPr>
      </p:pic>
      <p:pic>
        <p:nvPicPr>
          <p:cNvPr id="1007" name="Google Shape;1007;p106"/>
          <p:cNvPicPr preferRelativeResize="0"/>
          <p:nvPr/>
        </p:nvPicPr>
        <p:blipFill rotWithShape="1">
          <a:blip r:embed="rId4">
            <a:alphaModFix/>
          </a:blip>
          <a:srcRect/>
          <a:stretch/>
        </p:blipFill>
        <p:spPr>
          <a:xfrm>
            <a:off x="6167773" y="3855758"/>
            <a:ext cx="5186027" cy="218626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14" name="Google Shape;1014;p10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def build_model(input_shape: tuple, weights: str, alpha: float, num_classes: int) -&gt; tf.keras.Model:</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mobile_net_v2 = MobileNetV2(input_shape=input_shape, weights=weights, alpha=alpha, include_top=True)</a:t>
            </a:r>
            <a:endParaRPr/>
          </a:p>
          <a:p>
            <a:pPr marL="0" lvl="0" indent="0" algn="just" rtl="0">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marL="228600" lvl="0" indent="-228631" algn="l" rtl="0">
              <a:lnSpc>
                <a:spcPct val="90000"/>
              </a:lnSpc>
              <a:spcBef>
                <a:spcPts val="1000"/>
              </a:spcBef>
              <a:spcAft>
                <a:spcPts val="0"/>
              </a:spcAft>
              <a:buClr>
                <a:schemeClr val="dk1"/>
              </a:buClr>
              <a:buSzPct val="100000"/>
              <a:buChar char="•"/>
            </a:pPr>
            <a:r>
              <a:rPr lang="pt-BR" sz="1900" b="1" i="1"/>
              <a:t>for layer in mobile_net_v2.layers:</a:t>
            </a:r>
            <a:endParaRPr/>
          </a:p>
          <a:p>
            <a:pPr marL="0" lvl="0" indent="0" algn="l" rtl="0">
              <a:lnSpc>
                <a:spcPct val="90000"/>
              </a:lnSpc>
              <a:spcBef>
                <a:spcPts val="1000"/>
              </a:spcBef>
              <a:spcAft>
                <a:spcPts val="0"/>
              </a:spcAft>
              <a:buClr>
                <a:schemeClr val="dk1"/>
              </a:buClr>
              <a:buSzPct val="100000"/>
              <a:buNone/>
            </a:pPr>
            <a:r>
              <a:rPr lang="pt-BR" sz="1900" b="1" i="1"/>
              <a:t>	if type(layer) == BatchNormalization:</a:t>
            </a:r>
            <a:endParaRPr/>
          </a:p>
          <a:p>
            <a:pPr marL="0" lvl="0" indent="0" algn="l" rtl="0">
              <a:lnSpc>
                <a:spcPct val="90000"/>
              </a:lnSpc>
              <a:spcBef>
                <a:spcPts val="1000"/>
              </a:spcBef>
              <a:spcAft>
                <a:spcPts val="0"/>
              </a:spcAft>
              <a:buClr>
                <a:schemeClr val="dk1"/>
              </a:buClr>
              <a:buSzPct val="100000"/>
              <a:buNone/>
            </a:pPr>
            <a:r>
              <a:rPr lang="pt-BR" sz="1900" b="1" i="1"/>
              <a:t>		  layer.momentum = 0.9</a:t>
            </a:r>
            <a:endParaRPr/>
          </a:p>
          <a:p>
            <a:pPr marL="0" lvl="0" indent="0" algn="just" rtl="0">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21" name="Google Shape;1021;p10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cut_point = mobile_net_v2.get_layer('block_6_expand_relu’) </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model = Conv2D(filters=32, kernel_size=1, strides=1, activation='relu', name='head')(cut_point.output) </a:t>
            </a:r>
            <a:endParaRPr/>
          </a:p>
          <a:p>
            <a:pPr marL="0" lvl="0" indent="0" algn="just" rtl="0">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marL="228600" lvl="0" indent="-228631" algn="l" rtl="0">
              <a:lnSpc>
                <a:spcPct val="90000"/>
              </a:lnSpc>
              <a:spcBef>
                <a:spcPts val="1000"/>
              </a:spcBef>
              <a:spcAft>
                <a:spcPts val="0"/>
              </a:spcAft>
              <a:buClr>
                <a:schemeClr val="dk1"/>
              </a:buClr>
              <a:buSzPct val="100000"/>
              <a:buChar char="•"/>
            </a:pPr>
            <a:r>
              <a:rPr lang="pt-BR" sz="1900" b="1" i="1"/>
              <a:t>logits = Conv2D(filters=num_classes, kernel_size=1, strides=1, activation=None, name='logits')(model)</a:t>
            </a:r>
            <a:endParaRPr/>
          </a:p>
          <a:p>
            <a:pPr marL="0" lvl="0" indent="0" algn="just" rtl="0">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marL="228600" lvl="0" indent="-228631" algn="l" rtl="0">
              <a:lnSpc>
                <a:spcPct val="90000"/>
              </a:lnSpc>
              <a:spcBef>
                <a:spcPts val="1000"/>
              </a:spcBef>
              <a:spcAft>
                <a:spcPts val="0"/>
              </a:spcAft>
              <a:buClr>
                <a:schemeClr val="dk1"/>
              </a:buClr>
              <a:buSzPct val="100000"/>
              <a:buChar char="•"/>
            </a:pPr>
            <a:r>
              <a:rPr lang="pt-BR" sz="1900" b="1" i="1"/>
              <a:t>return Model(inputs=mobile_net_v2.input, outputs=logits)</a:t>
            </a:r>
            <a:endParaRPr/>
          </a:p>
          <a:p>
            <a:pPr marL="0" lvl="0" indent="0" algn="just" rtl="0">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
        <p:nvSpPr>
          <p:cNvPr id="1022" name="Google Shape;1022;p10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23" name="Google Shape;1023;p10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0" name="Google Shape;1030;p10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Construção do modelo (build model):</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1900"/>
              <a:buNone/>
            </a:pPr>
            <a:r>
              <a:rPr lang="pt-BR" sz="1900" b="1"/>
              <a:t>(B, H, W, C): </a:t>
            </a:r>
            <a:r>
              <a:rPr lang="pt-BR" sz="1900"/>
              <a:t>Esta é a forma do tensor de entrada para o modelo. B é o tamanho do lote, H é a altura da imagem, W é a largura da imagem e C é o número de canais da imagem.</a:t>
            </a:r>
            <a:endParaRPr/>
          </a:p>
          <a:p>
            <a:pPr marL="0" lvl="0" indent="0" algn="l" rtl="0">
              <a:lnSpc>
                <a:spcPct val="90000"/>
              </a:lnSpc>
              <a:spcBef>
                <a:spcPts val="1000"/>
              </a:spcBef>
              <a:spcAft>
                <a:spcPts val="0"/>
              </a:spcAft>
              <a:buClr>
                <a:schemeClr val="dk1"/>
              </a:buClr>
              <a:buSzPts val="1900"/>
              <a:buNone/>
            </a:pPr>
            <a:r>
              <a:rPr lang="pt-BR" sz="1900" b="1"/>
              <a:t>(B, H//8, W//8, num_classes): </a:t>
            </a:r>
            <a:r>
              <a:rPr lang="pt-BR" sz="1900"/>
              <a:t>Esta é a forma do tensor de saída do modelo. O modelo reduz a altura e a largura da imagem por um fator de 8.</a:t>
            </a:r>
            <a:endParaRPr/>
          </a:p>
          <a:p>
            <a:pPr marL="0" lvl="0" indent="0" algn="l" rtl="0">
              <a:lnSpc>
                <a:spcPct val="90000"/>
              </a:lnSpc>
              <a:spcBef>
                <a:spcPts val="1000"/>
              </a:spcBef>
              <a:spcAft>
                <a:spcPts val="0"/>
              </a:spcAft>
              <a:buClr>
                <a:schemeClr val="dk1"/>
              </a:buClr>
              <a:buSzPts val="1900"/>
              <a:buNone/>
            </a:pPr>
            <a:r>
              <a:rPr lang="pt-BR" sz="1900" b="1"/>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marL="0" lvl="0" indent="0" algn="l" rtl="0">
              <a:lnSpc>
                <a:spcPct val="90000"/>
              </a:lnSpc>
              <a:spcBef>
                <a:spcPts val="1000"/>
              </a:spcBef>
              <a:spcAft>
                <a:spcPts val="0"/>
              </a:spcAft>
              <a:buClr>
                <a:schemeClr val="dk1"/>
              </a:buClr>
              <a:buSzPts val="2000"/>
              <a:buNone/>
            </a:pPr>
            <a:endParaRPr sz="2000"/>
          </a:p>
        </p:txBody>
      </p:sp>
      <p:sp>
        <p:nvSpPr>
          <p:cNvPr id="1031" name="Google Shape;1031;p109"/>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32" name="Google Shape;1032;p109"/>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9" name="Google Shape;1039;p11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b="1"/>
              <a:t>Treinamento do modelo (train model):</a:t>
            </a:r>
            <a:endParaRPr/>
          </a:p>
          <a:p>
            <a:pPr marL="228600" lvl="0" indent="-228600" algn="l" rtl="0">
              <a:lnSpc>
                <a:spcPct val="90000"/>
              </a:lnSpc>
              <a:spcBef>
                <a:spcPts val="1000"/>
              </a:spcBef>
              <a:spcAft>
                <a:spcPts val="0"/>
              </a:spcAft>
              <a:buClr>
                <a:schemeClr val="dk1"/>
              </a:buClr>
              <a:buSzPts val="1600"/>
              <a:buChar char="•"/>
            </a:pPr>
            <a:r>
              <a:rPr lang="pt-BR" sz="1600"/>
              <a:t>def train(num_classes: int, learning_rate: float, num_epochs: int,</a:t>
            </a:r>
            <a:endParaRPr/>
          </a:p>
          <a:p>
            <a:pPr marL="0" lvl="0" indent="0" algn="l" rtl="0">
              <a:lnSpc>
                <a:spcPct val="90000"/>
              </a:lnSpc>
              <a:spcBef>
                <a:spcPts val="1000"/>
              </a:spcBef>
              <a:spcAft>
                <a:spcPts val="0"/>
              </a:spcAft>
              <a:buClr>
                <a:schemeClr val="dk1"/>
              </a:buClr>
              <a:buSzPts val="1600"/>
              <a:buNone/>
            </a:pPr>
            <a:r>
              <a:rPr lang="pt-BR" sz="1600"/>
              <a:t>          alpha: float, object_weight: float,</a:t>
            </a:r>
            <a:endParaRPr/>
          </a:p>
          <a:p>
            <a:pPr marL="0" lvl="0" indent="0" algn="l" rtl="0">
              <a:lnSpc>
                <a:spcPct val="90000"/>
              </a:lnSpc>
              <a:spcBef>
                <a:spcPts val="1000"/>
              </a:spcBef>
              <a:spcAft>
                <a:spcPts val="0"/>
              </a:spcAft>
              <a:buClr>
                <a:schemeClr val="dk1"/>
              </a:buClr>
              <a:buSzPts val="1600"/>
              <a:buNone/>
            </a:pPr>
            <a:r>
              <a:rPr lang="pt-BR" sz="1600"/>
              <a:t>          train_dataset: tf.data.Dataset,</a:t>
            </a:r>
            <a:endParaRPr/>
          </a:p>
          <a:p>
            <a:pPr marL="0" lvl="0" indent="0" algn="l" rtl="0">
              <a:lnSpc>
                <a:spcPct val="90000"/>
              </a:lnSpc>
              <a:spcBef>
                <a:spcPts val="1000"/>
              </a:spcBef>
              <a:spcAft>
                <a:spcPts val="0"/>
              </a:spcAft>
              <a:buClr>
                <a:schemeClr val="dk1"/>
              </a:buClr>
              <a:buSzPts val="1600"/>
              <a:buNone/>
            </a:pPr>
            <a:r>
              <a:rPr lang="pt-BR" sz="1600"/>
              <a:t>          validation_dataset: tf.data.Dataset,</a:t>
            </a:r>
            <a:endParaRPr/>
          </a:p>
          <a:p>
            <a:pPr marL="0" lvl="0" indent="0" algn="l" rtl="0">
              <a:lnSpc>
                <a:spcPct val="90000"/>
              </a:lnSpc>
              <a:spcBef>
                <a:spcPts val="1000"/>
              </a:spcBef>
              <a:spcAft>
                <a:spcPts val="0"/>
              </a:spcAft>
              <a:buClr>
                <a:schemeClr val="dk1"/>
              </a:buClr>
              <a:buSzPts val="1600"/>
              <a:buNone/>
            </a:pPr>
            <a:r>
              <a:rPr lang="pt-BR" sz="1600"/>
              <a:t>          best_model_path: str,</a:t>
            </a:r>
            <a:endParaRPr/>
          </a:p>
          <a:p>
            <a:pPr marL="0" lvl="0" indent="0" algn="l" rtl="0">
              <a:lnSpc>
                <a:spcPct val="90000"/>
              </a:lnSpc>
              <a:spcBef>
                <a:spcPts val="1000"/>
              </a:spcBef>
              <a:spcAft>
                <a:spcPts val="0"/>
              </a:spcAft>
              <a:buClr>
                <a:schemeClr val="dk1"/>
              </a:buClr>
              <a:buSzPts val="1600"/>
              <a:buNone/>
            </a:pPr>
            <a:r>
              <a:rPr lang="pt-BR" sz="1600"/>
              <a:t>          input_shape: tuple,</a:t>
            </a:r>
            <a:endParaRPr/>
          </a:p>
          <a:p>
            <a:pPr marL="0" lvl="0" indent="0" algn="l" rtl="0">
              <a:lnSpc>
                <a:spcPct val="90000"/>
              </a:lnSpc>
              <a:spcBef>
                <a:spcPts val="1000"/>
              </a:spcBef>
              <a:spcAft>
                <a:spcPts val="0"/>
              </a:spcAft>
              <a:buClr>
                <a:schemeClr val="dk1"/>
              </a:buClr>
              <a:buSzPts val="1600"/>
              <a:buNone/>
            </a:pPr>
            <a:r>
              <a:rPr lang="pt-BR" sz="1600"/>
              <a:t>          batch_size: int,</a:t>
            </a:r>
            <a:endParaRPr/>
          </a:p>
          <a:p>
            <a:pPr marL="0" lvl="0" indent="0" algn="l" rtl="0">
              <a:lnSpc>
                <a:spcPct val="90000"/>
              </a:lnSpc>
              <a:spcBef>
                <a:spcPts val="1000"/>
              </a:spcBef>
              <a:spcAft>
                <a:spcPts val="0"/>
              </a:spcAft>
              <a:buClr>
                <a:schemeClr val="dk1"/>
              </a:buClr>
              <a:buSzPts val="1600"/>
              <a:buNone/>
            </a:pPr>
            <a:r>
              <a:rPr lang="pt-BR" sz="1600"/>
              <a:t>          use_velo: bool = False,</a:t>
            </a:r>
            <a:endParaRPr/>
          </a:p>
          <a:p>
            <a:pPr marL="0" lvl="0" indent="0" algn="l" rtl="0">
              <a:lnSpc>
                <a:spcPct val="90000"/>
              </a:lnSpc>
              <a:spcBef>
                <a:spcPts val="1000"/>
              </a:spcBef>
              <a:spcAft>
                <a:spcPts val="0"/>
              </a:spcAft>
              <a:buClr>
                <a:schemeClr val="dk1"/>
              </a:buClr>
              <a:buSzPts val="1600"/>
              <a:buNone/>
            </a:pPr>
            <a:r>
              <a:rPr lang="pt-BR" sz="1600"/>
              <a:t>        ensure_determinism: bool = False) -&gt; tf.keras.Model:</a:t>
            </a:r>
            <a:endParaRPr/>
          </a:p>
          <a:p>
            <a:pPr marL="0" lvl="0" indent="0" algn="just" rtl="0">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marL="228600" lvl="0" indent="-5080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000"/>
              <a:buNone/>
            </a:pPr>
            <a:endParaRPr sz="2000"/>
          </a:p>
        </p:txBody>
      </p:sp>
      <p:sp>
        <p:nvSpPr>
          <p:cNvPr id="1040" name="Google Shape;1040;p110"/>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41" name="Google Shape;1041;p110"/>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10486</Words>
  <Application>Microsoft Office PowerPoint</Application>
  <PresentationFormat>Widescreen</PresentationFormat>
  <Paragraphs>847</Paragraphs>
  <Slides>113</Slides>
  <Notes>113</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113</vt:i4>
      </vt:variant>
    </vt:vector>
  </HeadingPairs>
  <TitlesOfParts>
    <vt:vector size="119" baseType="lpstr">
      <vt:lpstr>Cambria Math</vt:lpstr>
      <vt:lpstr>Arimo</vt:lpstr>
      <vt:lpstr>Calibri</vt:lpstr>
      <vt:lpstr>Quattrocento Sans</vt:lpstr>
      <vt:lpstr>Arial</vt:lpstr>
      <vt:lpstr>Tema do Office</vt:lpstr>
      <vt:lpstr>TP558 - Tópicos avançados em Machine Learning: FOMO – Faster Objects More Objects</vt:lpstr>
      <vt:lpstr>Detecção de objetos</vt:lpstr>
      <vt:lpstr>Detecção de objetos</vt:lpstr>
      <vt:lpstr>Detecção de objetos</vt:lpstr>
      <vt:lpstr>Detecção de objetos</vt:lpstr>
      <vt:lpstr>Detecção de objetos </vt:lpstr>
      <vt:lpstr>FOMO - Detecção de objetos + Segmentação</vt:lpstr>
      <vt:lpstr>Modelo base - MobileNetV2 </vt:lpstr>
      <vt:lpstr>Arquitetura e Funcionamento - FOMO </vt:lpstr>
      <vt:lpstr>Arquitetura e Funcionamento </vt:lpstr>
      <vt:lpstr>Arquitetura e Funcionamento </vt:lpstr>
      <vt:lpstr>Arquitetura e Funcionamento </vt:lpstr>
      <vt:lpstr>Arquitetura e Funcionamento </vt:lpstr>
      <vt:lpstr>Origem do FOMO</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Vantagens e desvantagens</vt:lpstr>
      <vt:lpstr>Vantagens e desvantagens</vt:lpstr>
      <vt:lpstr>Vantagens e desvantagens</vt:lpstr>
      <vt:lpstr>Exemplo(s) de aplicação</vt:lpstr>
      <vt:lpstr>Exemplo(s) de aplicação</vt:lpstr>
      <vt:lpstr>Comparação com outros algoritmos</vt:lpstr>
      <vt:lpstr>Comparação com outros algoritmos</vt:lpstr>
      <vt:lpstr>Comparação com outros algoritmos</vt:lpstr>
      <vt:lpstr>Comparação com outros algoritmos</vt:lpstr>
      <vt:lpstr>Apresentação do PowerPoint</vt:lpstr>
      <vt:lpstr>Referências</vt:lpstr>
      <vt:lpstr>Apresentação do PowerPoint</vt:lpstr>
      <vt:lpstr>Apresentação do PowerPoint</vt:lpstr>
      <vt:lpstr> Anexo 1 – Detalhamento do código</vt:lpstr>
      <vt:lpstr>Apresentação do PowerPoint</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 Anexo 2 – Treinamento passo a passo.</vt:lpstr>
      <vt:lpstr>Treinamento passo a passo</vt:lpstr>
      <vt:lpstr>Treinamento passo a passo</vt:lpstr>
      <vt:lpstr>Treinamento passo a passo</vt:lpstr>
      <vt:lpstr>Treinamento passo a passo</vt:lpstr>
      <vt:lpstr>Treinamento passo a passo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FOMO – Faster Objects More Objects</dc:title>
  <cp:lastModifiedBy>Hyago Silva</cp:lastModifiedBy>
  <cp:revision>21</cp:revision>
  <dcterms:modified xsi:type="dcterms:W3CDTF">2024-04-18T22:18:43Z</dcterms:modified>
</cp:coreProperties>
</file>